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4"/>
  </p:notesMasterIdLst>
  <p:sldIdLst>
    <p:sldId id="256" r:id="rId2"/>
    <p:sldId id="475" r:id="rId3"/>
    <p:sldId id="636" r:id="rId4"/>
    <p:sldId id="666" r:id="rId5"/>
    <p:sldId id="667" r:id="rId6"/>
    <p:sldId id="668" r:id="rId7"/>
    <p:sldId id="681" r:id="rId8"/>
    <p:sldId id="680" r:id="rId9"/>
    <p:sldId id="682" r:id="rId10"/>
    <p:sldId id="674" r:id="rId11"/>
    <p:sldId id="675" r:id="rId12"/>
    <p:sldId id="676" r:id="rId13"/>
    <p:sldId id="677" r:id="rId14"/>
    <p:sldId id="678" r:id="rId15"/>
    <p:sldId id="679" r:id="rId16"/>
    <p:sldId id="683" r:id="rId17"/>
    <p:sldId id="684" r:id="rId18"/>
    <p:sldId id="685" r:id="rId19"/>
    <p:sldId id="688" r:id="rId20"/>
    <p:sldId id="686" r:id="rId21"/>
    <p:sldId id="687" r:id="rId22"/>
    <p:sldId id="689" r:id="rId23"/>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1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0B050"/>
    <a:srgbClr val="FEF0E4"/>
    <a:srgbClr val="9BBB59"/>
    <a:srgbClr val="FCDDCF"/>
    <a:srgbClr val="D0D8E8"/>
    <a:srgbClr val="FFFFFF"/>
    <a:srgbClr val="95B3D7"/>
    <a:srgbClr val="9DE68C"/>
    <a:srgbClr val="C2F6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2" autoAdjust="0"/>
    <p:restoredTop sz="88028" autoAdjust="0"/>
  </p:normalViewPr>
  <p:slideViewPr>
    <p:cSldViewPr>
      <p:cViewPr varScale="1">
        <p:scale>
          <a:sx n="130" d="100"/>
          <a:sy n="130" d="100"/>
        </p:scale>
        <p:origin x="1408" y="176"/>
      </p:cViewPr>
      <p:guideLst>
        <p:guide orient="horz" pos="1800"/>
        <p:guide pos="1296"/>
      </p:guideLst>
    </p:cSldViewPr>
  </p:slideViewPr>
  <p:outlineViewPr>
    <p:cViewPr>
      <p:scale>
        <a:sx n="33" d="100"/>
        <a:sy n="33" d="100"/>
      </p:scale>
      <p:origin x="0" y="0"/>
    </p:cViewPr>
  </p:outlin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93253-51AE-4C40-AB6B-AA3A7DF4D210}" type="datetimeFigureOut">
              <a:rPr lang="en-US" smtClean="0"/>
              <a:pPr/>
              <a:t>3/27/24</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729AB-B77D-48AE-AA10-D1BD2B4D03EA}" type="slidenum">
              <a:rPr lang="en-US" smtClean="0"/>
              <a:pPr/>
              <a:t>‹#›</a:t>
            </a:fld>
            <a:endParaRPr lang="en-US"/>
          </a:p>
        </p:txBody>
      </p:sp>
    </p:spTree>
    <p:extLst>
      <p:ext uri="{BB962C8B-B14F-4D97-AF65-F5344CB8AC3E}">
        <p14:creationId xmlns:p14="http://schemas.microsoft.com/office/powerpoint/2010/main" val="2560305392"/>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99729AB-B77D-48AE-AA10-D1BD2B4D03E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macOS now requires developers to explain why a kernel module has to be a kernel module; otherwise, it has to be implemented as a user-mode driver.</a:t>
            </a:r>
          </a:p>
        </p:txBody>
      </p:sp>
      <p:sp>
        <p:nvSpPr>
          <p:cNvPr id="4" name="Slide Number Placeholder 3"/>
          <p:cNvSpPr>
            <a:spLocks noGrp="1"/>
          </p:cNvSpPr>
          <p:nvPr>
            <p:ph type="sldNum" sz="quarter" idx="5"/>
          </p:nvPr>
        </p:nvSpPr>
        <p:spPr/>
        <p:txBody>
          <a:bodyPr/>
          <a:lstStyle/>
          <a:p>
            <a:fld id="{999729AB-B77D-48AE-AA10-D1BD2B4D03EA}" type="slidenum">
              <a:rPr lang="en-US" smtClean="0"/>
              <a:pPr/>
              <a:t>14</a:t>
            </a:fld>
            <a:endParaRPr lang="en-US"/>
          </a:p>
        </p:txBody>
      </p:sp>
    </p:spTree>
    <p:extLst>
      <p:ext uri="{BB962C8B-B14F-4D97-AF65-F5344CB8AC3E}">
        <p14:creationId xmlns:p14="http://schemas.microsoft.com/office/powerpoint/2010/main" val="2885398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9729AB-B77D-48AE-AA10-D1BD2B4D03EA}" type="slidenum">
              <a:rPr lang="en-US" smtClean="0"/>
              <a:pPr/>
              <a:t>2</a:t>
            </a:fld>
            <a:endParaRPr lang="en-US"/>
          </a:p>
        </p:txBody>
      </p:sp>
    </p:spTree>
    <p:extLst>
      <p:ext uri="{BB962C8B-B14F-4D97-AF65-F5344CB8AC3E}">
        <p14:creationId xmlns:p14="http://schemas.microsoft.com/office/powerpoint/2010/main" val="244394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kernel functions are</a:t>
            </a:r>
            <a:r>
              <a:rPr lang="en-US" baseline="0" dirty="0"/>
              <a:t> usually subtly different</a:t>
            </a:r>
          </a:p>
          <a:p>
            <a:pPr marL="528066" lvl="1" indent="-171450">
              <a:buFontTx/>
              <a:buChar char="-"/>
            </a:pPr>
            <a:r>
              <a:rPr lang="en-US" baseline="0" dirty="0"/>
              <a:t>e.g. in the Linux kernel, </a:t>
            </a:r>
            <a:r>
              <a:rPr lang="en-US" baseline="0" dirty="0" err="1"/>
              <a:t>printk</a:t>
            </a:r>
            <a:r>
              <a:rPr lang="en-US" baseline="0" dirty="0"/>
              <a:t> requires a "severity" as its first parameter unlike “normal” </a:t>
            </a:r>
            <a:r>
              <a:rPr lang="en-US" baseline="0" dirty="0" err="1"/>
              <a:t>printf</a:t>
            </a:r>
            <a:endParaRPr lang="en-US" dirty="0"/>
          </a:p>
          <a:p>
            <a:r>
              <a:rPr lang="en-US" dirty="0"/>
              <a:t>- context switches mostly involve swapping out the values of all the registers,</a:t>
            </a:r>
            <a:r>
              <a:rPr lang="en-US" baseline="0" dirty="0"/>
              <a:t> and float registers, well</a:t>
            </a:r>
            <a:r>
              <a:rPr lang="mr-IN" baseline="0" dirty="0"/>
              <a:t>…</a:t>
            </a:r>
            <a:endParaRPr lang="en-US" baseline="0" dirty="0"/>
          </a:p>
          <a:p>
            <a:pPr lvl="1"/>
            <a:r>
              <a:rPr lang="en-US" baseline="0" dirty="0"/>
              <a:t>- the AVX-512 registers on modern x64 CPUs total 2 KILOBYTES of data. yeah. not great for performance.</a:t>
            </a:r>
            <a:endParaRPr lang="en-US" dirty="0"/>
          </a:p>
        </p:txBody>
      </p:sp>
      <p:sp>
        <p:nvSpPr>
          <p:cNvPr id="4" name="Slide Number Placeholder 3"/>
          <p:cNvSpPr>
            <a:spLocks noGrp="1"/>
          </p:cNvSpPr>
          <p:nvPr>
            <p:ph type="sldNum" sz="quarter" idx="10"/>
          </p:nvPr>
        </p:nvSpPr>
        <p:spPr/>
        <p:txBody>
          <a:bodyPr/>
          <a:lstStyle/>
          <a:p>
            <a:fld id="{999729AB-B77D-48AE-AA10-D1BD2B4D03EA}" type="slidenum">
              <a:rPr lang="en-US" smtClean="0"/>
              <a:pPr/>
              <a:t>4</a:t>
            </a:fld>
            <a:endParaRPr lang="en-US"/>
          </a:p>
        </p:txBody>
      </p:sp>
    </p:spTree>
    <p:extLst>
      <p:ext uri="{BB962C8B-B14F-4D97-AF65-F5344CB8AC3E}">
        <p14:creationId xmlns:p14="http://schemas.microsoft.com/office/powerpoint/2010/main" val="1316680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you might load a module when a device is plugged in, and then unload it when it’s unplugged. that way, only the actually-needed modules stay in memory.</a:t>
            </a:r>
          </a:p>
          <a:p>
            <a:pPr marL="171450" indent="-171450">
              <a:buFontTx/>
              <a:buChar char="-"/>
            </a:pPr>
            <a:r>
              <a:rPr lang="en-US" dirty="0"/>
              <a:t>this process is generally true for any modern OS – it’s how Linux, macOS, and Windows all work.</a:t>
            </a:r>
          </a:p>
        </p:txBody>
      </p:sp>
      <p:sp>
        <p:nvSpPr>
          <p:cNvPr id="4" name="Slide Number Placeholder 3"/>
          <p:cNvSpPr>
            <a:spLocks noGrp="1"/>
          </p:cNvSpPr>
          <p:nvPr>
            <p:ph type="sldNum" sz="quarter" idx="10"/>
          </p:nvPr>
        </p:nvSpPr>
        <p:spPr/>
        <p:txBody>
          <a:bodyPr/>
          <a:lstStyle/>
          <a:p>
            <a:fld id="{999729AB-B77D-48AE-AA10-D1BD2B4D03EA}" type="slidenum">
              <a:rPr lang="en-US" smtClean="0"/>
              <a:pPr/>
              <a:t>5</a:t>
            </a:fld>
            <a:endParaRPr lang="en-US"/>
          </a:p>
        </p:txBody>
      </p:sp>
    </p:spTree>
    <p:extLst>
      <p:ext uri="{BB962C8B-B14F-4D97-AF65-F5344CB8AC3E}">
        <p14:creationId xmlns:p14="http://schemas.microsoft.com/office/powerpoint/2010/main" val="1803913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729AB-B77D-48AE-AA10-D1BD2B4D03EA}" type="slidenum">
              <a:rPr lang="en-US" smtClean="0"/>
              <a:pPr/>
              <a:t>6</a:t>
            </a:fld>
            <a:endParaRPr lang="en-US"/>
          </a:p>
        </p:txBody>
      </p:sp>
    </p:spTree>
    <p:extLst>
      <p:ext uri="{BB962C8B-B14F-4D97-AF65-F5344CB8AC3E}">
        <p14:creationId xmlns:p14="http://schemas.microsoft.com/office/powerpoint/2010/main" val="2998359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it’s funny, everything is turning into PCIe now. USB-C? you can have PCIe over it. DisplayPort? PCIe. Thunderbolt? PCIe.</a:t>
            </a:r>
          </a:p>
          <a:p>
            <a:r>
              <a:rPr lang="en-US" dirty="0"/>
              <a:t>- it just doesn’t really make sense to do anything else these days. we used to have lots of different buses for different purposes (PCI vs. USB vs. IDE vs. FSB) but they existed mostly because of limitations. these days, those limitations are gone, and it’s just way easier to use one bus for everything.</a:t>
            </a:r>
          </a:p>
        </p:txBody>
      </p:sp>
      <p:sp>
        <p:nvSpPr>
          <p:cNvPr id="4" name="Slide Number Placeholder 3"/>
          <p:cNvSpPr>
            <a:spLocks noGrp="1"/>
          </p:cNvSpPr>
          <p:nvPr>
            <p:ph type="sldNum" sz="quarter" idx="5"/>
          </p:nvPr>
        </p:nvSpPr>
        <p:spPr/>
        <p:txBody>
          <a:bodyPr/>
          <a:lstStyle/>
          <a:p>
            <a:fld id="{999729AB-B77D-48AE-AA10-D1BD2B4D03EA}" type="slidenum">
              <a:rPr lang="en-US" smtClean="0"/>
              <a:pPr/>
              <a:t>7</a:t>
            </a:fld>
            <a:endParaRPr lang="en-US"/>
          </a:p>
        </p:txBody>
      </p:sp>
    </p:spTree>
    <p:extLst>
      <p:ext uri="{BB962C8B-B14F-4D97-AF65-F5344CB8AC3E}">
        <p14:creationId xmlns:p14="http://schemas.microsoft.com/office/powerpoint/2010/main" val="4097929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729AB-B77D-48AE-AA10-D1BD2B4D03EA}" type="slidenum">
              <a:rPr lang="en-US" smtClean="0"/>
              <a:pPr/>
              <a:t>8</a:t>
            </a:fld>
            <a:endParaRPr lang="en-US"/>
          </a:p>
        </p:txBody>
      </p:sp>
    </p:spTree>
    <p:extLst>
      <p:ext uri="{BB962C8B-B14F-4D97-AF65-F5344CB8AC3E}">
        <p14:creationId xmlns:p14="http://schemas.microsoft.com/office/powerpoint/2010/main" val="733750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729AB-B77D-48AE-AA10-D1BD2B4D03EA}" type="slidenum">
              <a:rPr lang="en-US" smtClean="0"/>
              <a:pPr/>
              <a:t>9</a:t>
            </a:fld>
            <a:endParaRPr lang="en-US"/>
          </a:p>
        </p:txBody>
      </p:sp>
    </p:spTree>
    <p:extLst>
      <p:ext uri="{BB962C8B-B14F-4D97-AF65-F5344CB8AC3E}">
        <p14:creationId xmlns:p14="http://schemas.microsoft.com/office/powerpoint/2010/main" val="3363275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99729AB-B77D-48AE-AA10-D1BD2B4D03EA}" type="slidenum">
              <a:rPr lang="en-US" smtClean="0"/>
              <a:pPr/>
              <a:t>12</a:t>
            </a:fld>
            <a:endParaRPr lang="en-US"/>
          </a:p>
        </p:txBody>
      </p:sp>
    </p:spTree>
    <p:extLst>
      <p:ext uri="{BB962C8B-B14F-4D97-AF65-F5344CB8AC3E}">
        <p14:creationId xmlns:p14="http://schemas.microsoft.com/office/powerpoint/2010/main" val="552418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20272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1"/>
            <a:ext cx="7772400" cy="1225021"/>
          </a:xfrm>
        </p:spPr>
        <p:txBody>
          <a:bodyPr anchor="b">
            <a:noAutofit/>
          </a:bodyPr>
          <a:lstStyle>
            <a:lvl1pPr algn="l">
              <a:defRPr sz="4800"/>
            </a:lvl1pPr>
          </a:lstStyle>
          <a:p>
            <a:r>
              <a:rPr lang="en-US" dirty="0"/>
              <a:t>Click to edit Master title style</a:t>
            </a:r>
          </a:p>
        </p:txBody>
      </p:sp>
      <p:sp>
        <p:nvSpPr>
          <p:cNvPr id="3" name="Subtitle 2"/>
          <p:cNvSpPr>
            <a:spLocks noGrp="1"/>
          </p:cNvSpPr>
          <p:nvPr>
            <p:ph type="subTitle" idx="1"/>
          </p:nvPr>
        </p:nvSpPr>
        <p:spPr>
          <a:xfrm>
            <a:off x="685800" y="3177645"/>
            <a:ext cx="7772400" cy="1460500"/>
          </a:xfrm>
          <a:noFill/>
        </p:spPr>
        <p:txBody>
          <a:bodyPr>
            <a:normAutofit/>
          </a:bodyPr>
          <a:lstStyle>
            <a:lvl1pPr marL="0" indent="0" algn="l">
              <a:buNone/>
              <a:defRPr sz="2400">
                <a:solidFill>
                  <a:schemeClr val="bg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cs-CZ"/>
              <a:t>CS449</a:t>
            </a:r>
            <a:endParaRPr lang="en-US" dirty="0"/>
          </a:p>
        </p:txBody>
      </p:sp>
      <p:sp>
        <p:nvSpPr>
          <p:cNvPr id="6" name="Slide Number Placeholder 5"/>
          <p:cNvSpPr>
            <a:spLocks noGrp="1"/>
          </p:cNvSpPr>
          <p:nvPr>
            <p:ph type="sldNum" sz="quarter" idx="12"/>
          </p:nvPr>
        </p:nvSpPr>
        <p:spPr/>
        <p:txBody>
          <a:bodyPr/>
          <a:lstStyle/>
          <a:p>
            <a:fld id="{3552B95B-556F-44BD-91A5-D80C1B9E2BB3}" type="slidenum">
              <a:rPr lang="en-US" smtClean="0"/>
              <a:pPr/>
              <a:t>‹#›</a:t>
            </a:fld>
            <a:endParaRPr lang="en-US"/>
          </a:p>
        </p:txBody>
      </p:sp>
      <p:sp>
        <p:nvSpPr>
          <p:cNvPr id="7" name="Rectangle 6"/>
          <p:cNvSpPr/>
          <p:nvPr/>
        </p:nvSpPr>
        <p:spPr>
          <a:xfrm>
            <a:off x="0" y="3162300"/>
            <a:ext cx="9144000" cy="18288"/>
          </a:xfrm>
          <a:prstGeom prst="rect">
            <a:avLst/>
          </a:prstGeom>
          <a:solidFill>
            <a:srgbClr val="563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Tree>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792288" y="4472783"/>
            <a:ext cx="5486400" cy="670719"/>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4"/>
          <p:cNvSpPr>
            <a:spLocks noGrp="1"/>
          </p:cNvSpPr>
          <p:nvPr>
            <p:ph type="dt" sz="half" idx="10"/>
          </p:nvPr>
        </p:nvSpPr>
        <p:spPr>
          <a:xfrm>
            <a:off x="457200" y="5296960"/>
            <a:ext cx="2133600" cy="304271"/>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cs-CZ"/>
              <a:t>CS449</a:t>
            </a:r>
            <a:endParaRPr lang="en-US"/>
          </a:p>
        </p:txBody>
      </p:sp>
      <p:sp>
        <p:nvSpPr>
          <p:cNvPr id="7" name="Slide Number Placeholder 6"/>
          <p:cNvSpPr>
            <a:spLocks noGrp="1"/>
          </p:cNvSpPr>
          <p:nvPr>
            <p:ph type="sldNum" sz="quarter" idx="12"/>
          </p:nvPr>
        </p:nvSpPr>
        <p:spPr/>
        <p:txBody>
          <a:bodyPr/>
          <a:lstStyle/>
          <a:p>
            <a:fld id="{3552B95B-556F-44BD-91A5-D80C1B9E2BB3}" type="slidenum">
              <a:rPr lang="en-US" smtClean="0"/>
              <a:pPr/>
              <a:t>‹#›</a:t>
            </a:fld>
            <a:endParaRPr lang="en-US"/>
          </a:p>
        </p:txBody>
      </p:sp>
    </p:spTree>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5296960"/>
            <a:ext cx="2133600" cy="304271"/>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cs-CZ"/>
              <a:t>CS449</a:t>
            </a:r>
            <a:endParaRPr lang="en-US"/>
          </a:p>
        </p:txBody>
      </p:sp>
      <p:sp>
        <p:nvSpPr>
          <p:cNvPr id="6" name="Slide Number Placeholder 5"/>
          <p:cNvSpPr>
            <a:spLocks noGrp="1"/>
          </p:cNvSpPr>
          <p:nvPr>
            <p:ph type="sldNum" sz="quarter" idx="12"/>
          </p:nvPr>
        </p:nvSpPr>
        <p:spPr/>
        <p:txBody>
          <a:bodyPr/>
          <a:lstStyle/>
          <a:p>
            <a:fld id="{3552B95B-556F-44BD-91A5-D80C1B9E2BB3}" type="slidenum">
              <a:rPr lang="en-US" smtClean="0"/>
              <a:pPr/>
              <a:t>‹#›</a:t>
            </a:fld>
            <a:endParaRPr lang="en-US"/>
          </a:p>
        </p:txBody>
      </p:sp>
    </p:spTree>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7"/>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7"/>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5296960"/>
            <a:ext cx="2133600" cy="304271"/>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cs-CZ"/>
              <a:t>CS449</a:t>
            </a:r>
            <a:endParaRPr lang="en-US"/>
          </a:p>
        </p:txBody>
      </p:sp>
      <p:sp>
        <p:nvSpPr>
          <p:cNvPr id="6" name="Slide Number Placeholder 5"/>
          <p:cNvSpPr>
            <a:spLocks noGrp="1"/>
          </p:cNvSpPr>
          <p:nvPr>
            <p:ph type="sldNum" sz="quarter" idx="12"/>
          </p:nvPr>
        </p:nvSpPr>
        <p:spPr/>
        <p:txBody>
          <a:bodyPr/>
          <a:lstStyle/>
          <a:p>
            <a:fld id="{3552B95B-556F-44BD-91A5-D80C1B9E2BB3}" type="slidenum">
              <a:rPr lang="en-US" smtClean="0"/>
              <a:pPr/>
              <a:t>‹#›</a:t>
            </a:fld>
            <a:endParaRPr lang="en-US"/>
          </a:p>
        </p:txBody>
      </p:sp>
    </p:spTree>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495300"/>
          </a:xfrm>
        </p:spPr>
        <p:txBody>
          <a:bodyPr>
            <a:no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52400" y="495301"/>
            <a:ext cx="8991600" cy="4801659"/>
          </a:xfrm>
        </p:spPr>
        <p:txBody>
          <a:bodyPr>
            <a:normAutofit/>
          </a:bodyPr>
          <a:lstStyle>
            <a:lvl1pPr marL="257175" indent="-257175">
              <a:buSzPct val="100000"/>
              <a:buFont typeface="Trebuchet MS" pitchFamily="34" charset="0"/>
              <a:buChar char="●"/>
              <a:defRPr sz="2200"/>
            </a:lvl1pPr>
            <a:lvl2pPr marL="515780" indent="-257175">
              <a:defRPr sz="2200"/>
            </a:lvl2pPr>
            <a:lvl3pPr marL="772955" indent="-250032">
              <a:tabLst/>
              <a:defRPr sz="2200" b="0"/>
            </a:lvl3pPr>
            <a:lvl4pPr marL="1031558" indent="-257175">
              <a:tabLst/>
              <a:defRPr sz="2200" b="0"/>
            </a:lvl4pPr>
            <a:lvl5pPr marL="1285875" indent="-254318">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z="1200"/>
            </a:lvl1pPr>
          </a:lstStyle>
          <a:p>
            <a:r>
              <a:rPr lang="cs-CZ"/>
              <a:t>CS449</a:t>
            </a:r>
            <a:endParaRPr lang="en-US"/>
          </a:p>
        </p:txBody>
      </p:sp>
      <p:sp>
        <p:nvSpPr>
          <p:cNvPr id="6" name="Slide Number Placeholder 5"/>
          <p:cNvSpPr>
            <a:spLocks noGrp="1"/>
          </p:cNvSpPr>
          <p:nvPr>
            <p:ph type="sldNum" sz="quarter" idx="12"/>
          </p:nvPr>
        </p:nvSpPr>
        <p:spPr/>
        <p:txBody>
          <a:bodyPr/>
          <a:lstStyle>
            <a:lvl1pPr>
              <a:defRPr sz="1200"/>
            </a:lvl1pPr>
          </a:lstStyle>
          <a:p>
            <a:fld id="{3552B95B-556F-44BD-91A5-D80C1B9E2BB3}" type="slidenum">
              <a:rPr lang="en-US" smtClean="0"/>
              <a:pPr/>
              <a:t>‹#›</a:t>
            </a:fld>
            <a:endParaRPr lang="en-US"/>
          </a:p>
        </p:txBody>
      </p:sp>
    </p:spTree>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no anim)">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495300"/>
          </a:xfrm>
        </p:spPr>
        <p:txBody>
          <a:bodyPr>
            <a:no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152400" y="495301"/>
            <a:ext cx="8991600" cy="4801659"/>
          </a:xfrm>
        </p:spPr>
        <p:txBody>
          <a:bodyPr>
            <a:normAutofit/>
          </a:bodyPr>
          <a:lstStyle>
            <a:lvl1pPr marL="257175" indent="-257175">
              <a:buSzPct val="100000"/>
              <a:buFont typeface="Trebuchet MS" pitchFamily="34" charset="0"/>
              <a:buChar char="●"/>
              <a:defRPr sz="2200"/>
            </a:lvl1pPr>
            <a:lvl2pPr marL="515780" indent="-257175">
              <a:defRPr sz="2200"/>
            </a:lvl2pPr>
            <a:lvl3pPr marL="772955" indent="-250032">
              <a:tabLst/>
              <a:defRPr sz="2200" b="0"/>
            </a:lvl3pPr>
            <a:lvl4pPr marL="1031558" indent="-257175">
              <a:tabLst/>
              <a:defRPr sz="2200" b="0"/>
            </a:lvl4pPr>
            <a:lvl5pPr marL="1285875" indent="-254318">
              <a:defRPr sz="22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z="1200"/>
            </a:lvl1pPr>
          </a:lstStyle>
          <a:p>
            <a:r>
              <a:rPr lang="cs-CZ"/>
              <a:t>CS449</a:t>
            </a:r>
            <a:endParaRPr lang="en-US"/>
          </a:p>
        </p:txBody>
      </p:sp>
      <p:sp>
        <p:nvSpPr>
          <p:cNvPr id="6" name="Slide Number Placeholder 5"/>
          <p:cNvSpPr>
            <a:spLocks noGrp="1"/>
          </p:cNvSpPr>
          <p:nvPr>
            <p:ph type="sldNum" sz="quarter" idx="12"/>
          </p:nvPr>
        </p:nvSpPr>
        <p:spPr/>
        <p:txBody>
          <a:bodyPr/>
          <a:lstStyle>
            <a:lvl1pPr>
              <a:defRPr sz="1200"/>
            </a:lvl1pPr>
          </a:lstStyle>
          <a:p>
            <a:fld id="{3552B95B-556F-44BD-91A5-D80C1B9E2BB3}" type="slidenum">
              <a:rPr lang="en-US" smtClean="0"/>
              <a:pPr/>
              <a:t>‹#›</a:t>
            </a:fld>
            <a:endParaRPr lang="en-US"/>
          </a:p>
        </p:txBody>
      </p:sp>
    </p:spTree>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rgbClr val="20272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1"/>
            <a:ext cx="7772400" cy="1225021"/>
          </a:xfrm>
        </p:spPr>
        <p:txBody>
          <a:bodyPr anchor="b">
            <a:noAutofit/>
          </a:bodyPr>
          <a:lstStyle>
            <a:lvl1pPr algn="l">
              <a:defRPr sz="4800"/>
            </a:lvl1pPr>
          </a:lstStyle>
          <a:p>
            <a:r>
              <a:rPr lang="en-US" dirty="0"/>
              <a:t>Click to edit Master title style</a:t>
            </a:r>
          </a:p>
        </p:txBody>
      </p:sp>
      <p:sp>
        <p:nvSpPr>
          <p:cNvPr id="5" name="Footer Placeholder 4"/>
          <p:cNvSpPr>
            <a:spLocks noGrp="1"/>
          </p:cNvSpPr>
          <p:nvPr>
            <p:ph type="ftr" sz="quarter" idx="11"/>
          </p:nvPr>
        </p:nvSpPr>
        <p:spPr/>
        <p:txBody>
          <a:bodyPr/>
          <a:lstStyle/>
          <a:p>
            <a:r>
              <a:rPr lang="cs-CZ"/>
              <a:t>CS449</a:t>
            </a:r>
            <a:endParaRPr lang="en-US" dirty="0"/>
          </a:p>
        </p:txBody>
      </p:sp>
      <p:sp>
        <p:nvSpPr>
          <p:cNvPr id="6" name="Slide Number Placeholder 5"/>
          <p:cNvSpPr>
            <a:spLocks noGrp="1"/>
          </p:cNvSpPr>
          <p:nvPr>
            <p:ph type="sldNum" sz="quarter" idx="12"/>
          </p:nvPr>
        </p:nvSpPr>
        <p:spPr/>
        <p:txBody>
          <a:bodyPr/>
          <a:lstStyle/>
          <a:p>
            <a:fld id="{3552B95B-556F-44BD-91A5-D80C1B9E2BB3}" type="slidenum">
              <a:rPr lang="en-US" smtClean="0"/>
              <a:pPr/>
              <a:t>‹#›</a:t>
            </a:fld>
            <a:endParaRPr lang="en-US"/>
          </a:p>
        </p:txBody>
      </p:sp>
      <p:sp>
        <p:nvSpPr>
          <p:cNvPr id="7" name="Rectangle 6"/>
          <p:cNvSpPr/>
          <p:nvPr/>
        </p:nvSpPr>
        <p:spPr>
          <a:xfrm>
            <a:off x="0" y="3162300"/>
            <a:ext cx="9144000" cy="18288"/>
          </a:xfrm>
          <a:prstGeom prst="rect">
            <a:avLst/>
          </a:prstGeom>
          <a:solidFill>
            <a:srgbClr val="563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Tree>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333501"/>
            <a:ext cx="4038600" cy="3771636"/>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33501"/>
            <a:ext cx="4038600" cy="3771636"/>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5296960"/>
            <a:ext cx="2133600" cy="304271"/>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cs-CZ"/>
              <a:t>CS449</a:t>
            </a:r>
            <a:endParaRPr lang="en-US"/>
          </a:p>
        </p:txBody>
      </p:sp>
      <p:sp>
        <p:nvSpPr>
          <p:cNvPr id="7" name="Slide Number Placeholder 6"/>
          <p:cNvSpPr>
            <a:spLocks noGrp="1"/>
          </p:cNvSpPr>
          <p:nvPr>
            <p:ph type="sldNum" sz="quarter" idx="12"/>
          </p:nvPr>
        </p:nvSpPr>
        <p:spPr/>
        <p:txBody>
          <a:bodyPr/>
          <a:lstStyle/>
          <a:p>
            <a:fld id="{3552B95B-556F-44BD-91A5-D80C1B9E2BB3}" type="slidenum">
              <a:rPr lang="en-US" smtClean="0"/>
              <a:pPr/>
              <a:t>‹#›</a:t>
            </a:fld>
            <a:endParaRPr lang="en-US"/>
          </a:p>
        </p:txBody>
      </p:sp>
    </p:spTree>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279261"/>
            <a:ext cx="4041775" cy="533136"/>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5296960"/>
            <a:ext cx="2133600" cy="304271"/>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cs-CZ"/>
              <a:t>CS449</a:t>
            </a:r>
            <a:endParaRPr lang="en-US"/>
          </a:p>
        </p:txBody>
      </p:sp>
      <p:sp>
        <p:nvSpPr>
          <p:cNvPr id="9" name="Slide Number Placeholder 8"/>
          <p:cNvSpPr>
            <a:spLocks noGrp="1"/>
          </p:cNvSpPr>
          <p:nvPr>
            <p:ph type="sldNum" sz="quarter" idx="12"/>
          </p:nvPr>
        </p:nvSpPr>
        <p:spPr/>
        <p:txBody>
          <a:bodyPr/>
          <a:lstStyle/>
          <a:p>
            <a:fld id="{3552B95B-556F-44BD-91A5-D80C1B9E2BB3}" type="slidenum">
              <a:rPr lang="en-US" smtClean="0"/>
              <a:pPr/>
              <a:t>‹#›</a:t>
            </a:fld>
            <a:endParaRPr lang="en-US"/>
          </a:p>
        </p:txBody>
      </p:sp>
    </p:spTree>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5296960"/>
            <a:ext cx="2133600" cy="304271"/>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cs-CZ"/>
              <a:t>CS449</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a:t>
            </a:fld>
            <a:endParaRPr lang="en-US"/>
          </a:p>
        </p:txBody>
      </p:sp>
    </p:spTree>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5296960"/>
            <a:ext cx="2133600" cy="304271"/>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cs-CZ"/>
              <a:t>CS449</a:t>
            </a:r>
            <a:endParaRPr lang="en-US"/>
          </a:p>
        </p:txBody>
      </p:sp>
      <p:sp>
        <p:nvSpPr>
          <p:cNvPr id="4" name="Slide Number Placeholder 3"/>
          <p:cNvSpPr>
            <a:spLocks noGrp="1"/>
          </p:cNvSpPr>
          <p:nvPr>
            <p:ph type="sldNum" sz="quarter" idx="12"/>
          </p:nvPr>
        </p:nvSpPr>
        <p:spPr/>
        <p:txBody>
          <a:bodyPr/>
          <a:lstStyle/>
          <a:p>
            <a:fld id="{3552B95B-556F-44BD-91A5-D80C1B9E2BB3}" type="slidenum">
              <a:rPr lang="en-US" smtClean="0"/>
              <a:pPr/>
              <a:t>‹#›</a:t>
            </a:fld>
            <a:endParaRPr lang="en-US"/>
          </a:p>
        </p:txBody>
      </p:sp>
    </p:spTree>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5050" y="227544"/>
            <a:ext cx="5111750" cy="4877594"/>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195919"/>
            <a:ext cx="3008313" cy="3909219"/>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4"/>
          <p:cNvSpPr>
            <a:spLocks noGrp="1"/>
          </p:cNvSpPr>
          <p:nvPr>
            <p:ph type="dt" sz="half" idx="10"/>
          </p:nvPr>
        </p:nvSpPr>
        <p:spPr>
          <a:xfrm>
            <a:off x="457200" y="5296960"/>
            <a:ext cx="2133600" cy="304271"/>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cs-CZ"/>
              <a:t>CS449</a:t>
            </a:r>
            <a:endParaRPr lang="en-US"/>
          </a:p>
        </p:txBody>
      </p:sp>
      <p:sp>
        <p:nvSpPr>
          <p:cNvPr id="7" name="Slide Number Placeholder 6"/>
          <p:cNvSpPr>
            <a:spLocks noGrp="1"/>
          </p:cNvSpPr>
          <p:nvPr>
            <p:ph type="sldNum" sz="quarter" idx="12"/>
          </p:nvPr>
        </p:nvSpPr>
        <p:spPr/>
        <p:txBody>
          <a:bodyPr/>
          <a:lstStyle/>
          <a:p>
            <a:fld id="{3552B95B-556F-44BD-91A5-D80C1B9E2BB3}" type="slidenum">
              <a:rPr lang="en-US" smtClean="0"/>
              <a:pPr/>
              <a:t>‹#›</a:t>
            </a:fld>
            <a:endParaRPr lang="en-US"/>
          </a:p>
        </p:txBody>
      </p:sp>
    </p:spTree>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5600700"/>
            <a:ext cx="9144000" cy="114300"/>
          </a:xfrm>
          <a:prstGeom prst="rect">
            <a:avLst/>
          </a:prstGeom>
          <a:solidFill>
            <a:srgbClr val="563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7" name="Rectangle 6"/>
          <p:cNvSpPr/>
          <p:nvPr/>
        </p:nvSpPr>
        <p:spPr>
          <a:xfrm>
            <a:off x="0" y="0"/>
            <a:ext cx="9144000" cy="495300"/>
          </a:xfrm>
          <a:prstGeom prst="rect">
            <a:avLst/>
          </a:prstGeom>
          <a:solidFill>
            <a:srgbClr val="5639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dirty="0"/>
          </a:p>
        </p:txBody>
      </p:sp>
      <p:sp>
        <p:nvSpPr>
          <p:cNvPr id="2" name="Title Placeholder 1"/>
          <p:cNvSpPr>
            <a:spLocks noGrp="1"/>
          </p:cNvSpPr>
          <p:nvPr>
            <p:ph type="title"/>
          </p:nvPr>
        </p:nvSpPr>
        <p:spPr>
          <a:xfrm>
            <a:off x="152400" y="0"/>
            <a:ext cx="8991600" cy="4953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2400" y="495301"/>
            <a:ext cx="8991600" cy="480165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0" y="5296960"/>
            <a:ext cx="12192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a:t>CS449</a:t>
            </a:r>
            <a:endParaRPr lang="en-US" dirty="0"/>
          </a:p>
        </p:txBody>
      </p:sp>
      <p:sp>
        <p:nvSpPr>
          <p:cNvPr id="6" name="Slide Number Placeholder 5"/>
          <p:cNvSpPr>
            <a:spLocks noGrp="1"/>
          </p:cNvSpPr>
          <p:nvPr>
            <p:ph type="sldNum" sz="quarter" idx="4"/>
          </p:nvPr>
        </p:nvSpPr>
        <p:spPr>
          <a:xfrm>
            <a:off x="8458200" y="5296960"/>
            <a:ext cx="6858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3552B95B-556F-44BD-91A5-D80C1B9E2BB3}" type="slidenum">
              <a:rPr lang="en-US" smtClean="0"/>
              <a:pPr/>
              <a:t>‹#›</a:t>
            </a:fld>
            <a:endParaRPr lang="en-US"/>
          </a:p>
        </p:txBody>
      </p:sp>
    </p:spTree>
    <p:extLst>
      <p:ext uri="{BB962C8B-B14F-4D97-AF65-F5344CB8AC3E}">
        <p14:creationId xmlns:p14="http://schemas.microsoft.com/office/powerpoint/2010/main" val="1922768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hf hdr="0" dt="0"/>
  <p:txStyles>
    <p:titleStyle>
      <a:lvl1pPr algn="l" defTabSz="822960" rtl="0" eaLnBrk="1" latinLnBrk="0" hangingPunct="1">
        <a:spcBef>
          <a:spcPct val="0"/>
        </a:spcBef>
        <a:buNone/>
        <a:defRPr sz="2800" b="1" kern="1200">
          <a:solidFill>
            <a:schemeClr val="bg1"/>
          </a:solidFill>
          <a:latin typeface="+mj-lt"/>
          <a:ea typeface="GulimChe" pitchFamily="49" charset="-127"/>
          <a:cs typeface="MoolBoran" pitchFamily="34" charset="0"/>
        </a:defRPr>
      </a:lvl1pPr>
    </p:titleStyle>
    <p:bodyStyle>
      <a:lvl1pPr marL="204312" indent="-204312" algn="l" defTabSz="822960" rtl="0" eaLnBrk="1" latinLnBrk="0" hangingPunct="1">
        <a:spcBef>
          <a:spcPts val="0"/>
        </a:spcBef>
        <a:buSzPct val="150000"/>
        <a:buFont typeface="Arial" pitchFamily="34" charset="0"/>
        <a:buChar char="•"/>
        <a:defRPr sz="2200" kern="1200">
          <a:solidFill>
            <a:schemeClr val="tx1"/>
          </a:solidFill>
          <a:latin typeface="+mn-lt"/>
          <a:ea typeface="+mn-ea"/>
          <a:cs typeface="+mn-cs"/>
        </a:defRPr>
      </a:lvl1pPr>
      <a:lvl2pPr marL="415767" indent="-207170" algn="l" defTabSz="822960" rtl="0" eaLnBrk="1" latinLnBrk="0" hangingPunct="1">
        <a:spcBef>
          <a:spcPts val="0"/>
        </a:spcBef>
        <a:buFont typeface="Courier New" pitchFamily="49" charset="0"/>
        <a:buChar char="o"/>
        <a:defRPr sz="2200" kern="1200">
          <a:solidFill>
            <a:schemeClr val="tx1"/>
          </a:solidFill>
          <a:latin typeface="+mn-lt"/>
          <a:ea typeface="+mn-ea"/>
          <a:cs typeface="+mn-cs"/>
        </a:defRPr>
      </a:lvl2pPr>
      <a:lvl3pPr marL="620078" indent="-205740" algn="l" defTabSz="822960" rtl="0" eaLnBrk="1" latinLnBrk="0" hangingPunct="1">
        <a:spcBef>
          <a:spcPts val="0"/>
        </a:spcBef>
        <a:buFont typeface="Wingdings" pitchFamily="2" charset="2"/>
        <a:buChar char="§"/>
        <a:defRPr sz="2200" kern="1200">
          <a:solidFill>
            <a:schemeClr val="tx1"/>
          </a:solidFill>
          <a:latin typeface="+mn-lt"/>
          <a:ea typeface="+mn-ea"/>
          <a:cs typeface="+mn-cs"/>
        </a:defRPr>
      </a:lvl3pPr>
      <a:lvl4pPr marL="821532" indent="-205740" algn="l" defTabSz="822960" rtl="0" eaLnBrk="1" latinLnBrk="0" hangingPunct="1">
        <a:spcBef>
          <a:spcPts val="0"/>
        </a:spcBef>
        <a:buFont typeface="Arial" pitchFamily="34" charset="0"/>
        <a:buChar char="–"/>
        <a:defRPr sz="2200" kern="1200">
          <a:solidFill>
            <a:schemeClr val="tx1"/>
          </a:solidFill>
          <a:latin typeface="+mn-lt"/>
          <a:ea typeface="+mn-ea"/>
          <a:cs typeface="+mn-cs"/>
        </a:defRPr>
      </a:lvl4pPr>
      <a:lvl5pPr marL="1028700" indent="-205740" algn="l" defTabSz="822960" rtl="0" eaLnBrk="1" latinLnBrk="0" hangingPunct="1">
        <a:spcBef>
          <a:spcPts val="0"/>
        </a:spcBef>
        <a:buFont typeface="Arial" pitchFamily="34" charset="0"/>
        <a:buChar char="»"/>
        <a:defRPr sz="2200" kern="1200">
          <a:solidFill>
            <a:schemeClr val="tx1"/>
          </a:solidFill>
          <a:latin typeface="+mn-lt"/>
          <a:ea typeface="+mn-ea"/>
          <a:cs typeface="+mn-cs"/>
        </a:defRPr>
      </a:lvl5pPr>
      <a:lvl6pPr marL="226314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501"/>
            <a:ext cx="7848600" cy="1225021"/>
          </a:xfrm>
        </p:spPr>
        <p:txBody>
          <a:bodyPr/>
          <a:lstStyle/>
          <a:p>
            <a:r>
              <a:rPr lang="en-US" dirty="0"/>
              <a:t>Kernel </a:t>
            </a:r>
            <a:r>
              <a:rPr lang="mr-IN" dirty="0"/>
              <a:t>–</a:t>
            </a:r>
            <a:r>
              <a:rPr lang="en-US" dirty="0"/>
              <a:t> </a:t>
            </a:r>
            <a:br>
              <a:rPr lang="en-US" dirty="0"/>
            </a:br>
            <a:r>
              <a:rPr lang="en-US" dirty="0"/>
              <a:t>Device Drivers (part 2)</a:t>
            </a:r>
            <a:endParaRPr lang="en-US" sz="2400" b="1" dirty="0">
              <a:latin typeface="Consolas" panose="020B0609020204030204" pitchFamily="49" charset="0"/>
            </a:endParaRPr>
          </a:p>
        </p:txBody>
      </p:sp>
      <p:sp>
        <p:nvSpPr>
          <p:cNvPr id="3" name="Subtitle 2"/>
          <p:cNvSpPr>
            <a:spLocks noGrp="1"/>
          </p:cNvSpPr>
          <p:nvPr>
            <p:ph type="subTitle" idx="1"/>
          </p:nvPr>
        </p:nvSpPr>
        <p:spPr/>
        <p:txBody>
          <a:bodyPr/>
          <a:lstStyle/>
          <a:p>
            <a:r>
              <a:rPr lang="en-US" dirty="0"/>
              <a:t>CS 0449</a:t>
            </a:r>
          </a:p>
          <a:p>
            <a:r>
              <a:rPr lang="en-US" dirty="0"/>
              <a:t>Jarrett Billingsley</a:t>
            </a:r>
          </a:p>
        </p:txBody>
      </p:sp>
    </p:spTree>
    <p:extLst>
      <p:ext uri="{BB962C8B-B14F-4D97-AF65-F5344CB8AC3E}">
        <p14:creationId xmlns:p14="http://schemas.microsoft.com/office/powerpoint/2010/main" val="361208656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User-mode Drivers</a:t>
            </a:r>
          </a:p>
        </p:txBody>
      </p:sp>
      <p:sp>
        <p:nvSpPr>
          <p:cNvPr id="3" name="Footer Placeholder 2"/>
          <p:cNvSpPr>
            <a:spLocks noGrp="1"/>
          </p:cNvSpPr>
          <p:nvPr>
            <p:ph type="ftr" sz="quarter" idx="11"/>
          </p:nvPr>
        </p:nvSpPr>
        <p:spPr/>
        <p:txBody>
          <a:bodyPr/>
          <a:lstStyle/>
          <a:p>
            <a:r>
              <a:rPr lang="cs-CZ"/>
              <a:t>CS449</a:t>
            </a:r>
            <a:endParaRPr lang="en-US" dirty="0"/>
          </a:p>
        </p:txBody>
      </p:sp>
      <p:sp>
        <p:nvSpPr>
          <p:cNvPr id="4" name="Slide Number Placeholder 3"/>
          <p:cNvSpPr>
            <a:spLocks noGrp="1"/>
          </p:cNvSpPr>
          <p:nvPr>
            <p:ph type="sldNum" sz="quarter" idx="12"/>
          </p:nvPr>
        </p:nvSpPr>
        <p:spPr/>
        <p:txBody>
          <a:bodyPr/>
          <a:lstStyle/>
          <a:p>
            <a:fld id="{3552B95B-556F-44BD-91A5-D80C1B9E2BB3}" type="slidenum">
              <a:rPr lang="en-US" smtClean="0"/>
              <a:pPr/>
              <a:t>10</a:t>
            </a:fld>
            <a:endParaRPr lang="en-US"/>
          </a:p>
        </p:txBody>
      </p:sp>
    </p:spTree>
    <p:extLst>
      <p:ext uri="{BB962C8B-B14F-4D97-AF65-F5344CB8AC3E}">
        <p14:creationId xmlns:p14="http://schemas.microsoft.com/office/powerpoint/2010/main" val="38178686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Wait, what?</a:t>
            </a:r>
          </a:p>
        </p:txBody>
      </p:sp>
      <p:sp>
        <p:nvSpPr>
          <p:cNvPr id="3" name="Content Placeholder 2"/>
          <p:cNvSpPr>
            <a:spLocks noGrp="1"/>
          </p:cNvSpPr>
          <p:nvPr>
            <p:ph idx="1"/>
          </p:nvPr>
        </p:nvSpPr>
        <p:spPr/>
        <p:txBody>
          <a:bodyPr/>
          <a:lstStyle/>
          <a:p>
            <a:r>
              <a:rPr lang="en-US" dirty="0"/>
              <a:t>doesn't that seem like a contradiction?</a:t>
            </a:r>
          </a:p>
          <a:p>
            <a:r>
              <a:rPr lang="en-US" dirty="0"/>
              <a:t>user-mode processes </a:t>
            </a:r>
            <a:r>
              <a:rPr lang="en-US" b="1" dirty="0"/>
              <a:t>can't access hardware.</a:t>
            </a:r>
          </a:p>
          <a:p>
            <a:pPr lvl="1"/>
            <a:r>
              <a:rPr lang="en-US" dirty="0"/>
              <a:t>...</a:t>
            </a:r>
            <a:r>
              <a:rPr lang="en-US" i="1" dirty="0"/>
              <a:t>directly. </a:t>
            </a:r>
            <a:r>
              <a:rPr lang="en-US" dirty="0"/>
              <a:t>😜</a:t>
            </a:r>
            <a:endParaRPr lang="en-US" i="1" dirty="0"/>
          </a:p>
          <a:p>
            <a:r>
              <a:rPr lang="en-US" dirty="0"/>
              <a:t>remember the </a:t>
            </a:r>
            <a:r>
              <a:rPr lang="en-US" b="1" dirty="0"/>
              <a:t>virtual filesystems?</a:t>
            </a:r>
          </a:p>
          <a:p>
            <a:pPr lvl="1"/>
            <a:r>
              <a:rPr lang="en-US" dirty="0"/>
              <a:t>we can read/write the "files" in </a:t>
            </a:r>
            <a:r>
              <a:rPr lang="en-US" b="1" dirty="0">
                <a:latin typeface="Consolas" panose="020B0609020204030204" pitchFamily="49" charset="0"/>
                <a:cs typeface="Consolas" panose="020B0609020204030204" pitchFamily="49" charset="0"/>
              </a:rPr>
              <a:t>/dev/</a:t>
            </a:r>
            <a:r>
              <a:rPr lang="en-US" dirty="0"/>
              <a:t> and </a:t>
            </a:r>
            <a:r>
              <a:rPr lang="en-US" b="1" dirty="0">
                <a:latin typeface="Consolas" panose="020B0609020204030204" pitchFamily="49" charset="0"/>
                <a:cs typeface="Consolas" panose="020B0609020204030204" pitchFamily="49" charset="0"/>
              </a:rPr>
              <a:t>/sys/</a:t>
            </a:r>
            <a:r>
              <a:rPr lang="en-US" dirty="0"/>
              <a:t> to control kernel modules</a:t>
            </a:r>
          </a:p>
          <a:p>
            <a:pPr lvl="1"/>
            <a:r>
              <a:rPr lang="en-US" b="1" dirty="0"/>
              <a:t>what if we took this further?</a:t>
            </a:r>
          </a:p>
        </p:txBody>
      </p:sp>
      <p:sp>
        <p:nvSpPr>
          <p:cNvPr id="4" name="Footer Placeholder 3"/>
          <p:cNvSpPr>
            <a:spLocks noGrp="1"/>
          </p:cNvSpPr>
          <p:nvPr>
            <p:ph type="ftr" sz="quarter" idx="11"/>
          </p:nvPr>
        </p:nvSpPr>
        <p:spPr/>
        <p:txBody>
          <a:bodyPr/>
          <a:lstStyle/>
          <a:p>
            <a:r>
              <a:rPr lang="cs-CZ"/>
              <a:t>CS449</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11</a:t>
            </a:fld>
            <a:endParaRPr lang="en-US"/>
          </a:p>
        </p:txBody>
      </p:sp>
    </p:spTree>
    <p:extLst>
      <p:ext uri="{BB962C8B-B14F-4D97-AF65-F5344CB8AC3E}">
        <p14:creationId xmlns:p14="http://schemas.microsoft.com/office/powerpoint/2010/main" val="177663214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Privileges</a:t>
            </a:r>
          </a:p>
        </p:txBody>
      </p:sp>
      <p:sp>
        <p:nvSpPr>
          <p:cNvPr id="3" name="Content Placeholder 2"/>
          <p:cNvSpPr>
            <a:spLocks noGrp="1"/>
          </p:cNvSpPr>
          <p:nvPr>
            <p:ph idx="1"/>
          </p:nvPr>
        </p:nvSpPr>
        <p:spPr>
          <a:xfrm>
            <a:off x="152400" y="495301"/>
            <a:ext cx="8991600" cy="1219199"/>
          </a:xfrm>
        </p:spPr>
        <p:txBody>
          <a:bodyPr/>
          <a:lstStyle/>
          <a:p>
            <a:r>
              <a:rPr lang="en-US" dirty="0"/>
              <a:t>on a POSIX system, there are many users, and groups of users.</a:t>
            </a:r>
          </a:p>
          <a:p>
            <a:r>
              <a:rPr lang="en-US" dirty="0"/>
              <a:t>each </a:t>
            </a:r>
            <a:r>
              <a:rPr lang="en-US" b="1" dirty="0"/>
              <a:t>user group</a:t>
            </a:r>
            <a:r>
              <a:rPr lang="en-US" dirty="0"/>
              <a:t> gets </a:t>
            </a:r>
            <a:r>
              <a:rPr lang="en-US" b="1" dirty="0"/>
              <a:t>privileges: </a:t>
            </a:r>
            <a:r>
              <a:rPr lang="en-US" dirty="0"/>
              <a:t>capabilities that other groups may not have.</a:t>
            </a:r>
          </a:p>
        </p:txBody>
      </p:sp>
      <p:sp>
        <p:nvSpPr>
          <p:cNvPr id="4" name="Footer Placeholder 3"/>
          <p:cNvSpPr>
            <a:spLocks noGrp="1"/>
          </p:cNvSpPr>
          <p:nvPr>
            <p:ph type="ftr" sz="quarter" idx="11"/>
          </p:nvPr>
        </p:nvSpPr>
        <p:spPr/>
        <p:txBody>
          <a:bodyPr/>
          <a:lstStyle/>
          <a:p>
            <a:r>
              <a:rPr lang="cs-CZ"/>
              <a:t>CS449</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12</a:t>
            </a:fld>
            <a:endParaRPr lang="en-US"/>
          </a:p>
        </p:txBody>
      </p:sp>
      <p:grpSp>
        <p:nvGrpSpPr>
          <p:cNvPr id="7" name="Group 6"/>
          <p:cNvGrpSpPr/>
          <p:nvPr/>
        </p:nvGrpSpPr>
        <p:grpSpPr>
          <a:xfrm>
            <a:off x="5105400" y="1409700"/>
            <a:ext cx="3810000" cy="3277130"/>
            <a:chOff x="5105400" y="1409700"/>
            <a:chExt cx="3810000" cy="3277130"/>
          </a:xfrm>
        </p:grpSpPr>
        <p:pic>
          <p:nvPicPr>
            <p:cNvPr id="1026" name="Picture 2" descr="lack princess crown clipar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6050" y="1409700"/>
              <a:ext cx="1028700" cy="10287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248400" y="2247900"/>
              <a:ext cx="1524000" cy="609600"/>
            </a:xfrm>
            <a:prstGeom prst="rect">
              <a:avLst/>
            </a:prstGeom>
            <a:solidFill>
              <a:srgbClr val="FFC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root</a:t>
              </a:r>
            </a:p>
          </p:txBody>
        </p:sp>
        <p:sp>
          <p:nvSpPr>
            <p:cNvPr id="8" name="Rectangle 7"/>
            <p:cNvSpPr/>
            <p:nvPr/>
          </p:nvSpPr>
          <p:spPr>
            <a:xfrm>
              <a:off x="5791200" y="2857500"/>
              <a:ext cx="2438400" cy="609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rPr>
                <a:t>admins</a:t>
              </a:r>
              <a:endParaRPr lang="en-US" sz="2800" b="1" dirty="0">
                <a:solidFill>
                  <a:schemeClr val="bg1"/>
                </a:solidFill>
              </a:endParaRPr>
            </a:p>
          </p:txBody>
        </p:sp>
        <p:sp>
          <p:nvSpPr>
            <p:cNvPr id="9" name="Rectangle 8"/>
            <p:cNvSpPr/>
            <p:nvPr/>
          </p:nvSpPr>
          <p:spPr>
            <a:xfrm>
              <a:off x="5105400" y="4077230"/>
              <a:ext cx="38100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users</a:t>
              </a:r>
            </a:p>
          </p:txBody>
        </p:sp>
        <p:sp>
          <p:nvSpPr>
            <p:cNvPr id="10" name="Rectangle 9"/>
            <p:cNvSpPr/>
            <p:nvPr/>
          </p:nvSpPr>
          <p:spPr>
            <a:xfrm>
              <a:off x="5486400" y="3467100"/>
              <a:ext cx="3048000" cy="609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rPr>
                <a:t>daemons</a:t>
              </a:r>
              <a:endParaRPr lang="en-US" sz="2800" b="1" dirty="0">
                <a:solidFill>
                  <a:schemeClr val="bg1"/>
                </a:solidFill>
              </a:endParaRPr>
            </a:p>
          </p:txBody>
        </p:sp>
      </p:grpSp>
      <p:sp>
        <p:nvSpPr>
          <p:cNvPr id="12" name="TextBox 11"/>
          <p:cNvSpPr txBox="1"/>
          <p:nvPr/>
        </p:nvSpPr>
        <p:spPr>
          <a:xfrm>
            <a:off x="609600" y="1719246"/>
            <a:ext cx="4428067" cy="430887"/>
          </a:xfrm>
          <a:prstGeom prst="rect">
            <a:avLst/>
          </a:prstGeom>
          <a:noFill/>
        </p:spPr>
        <p:txBody>
          <a:bodyPr wrap="square" rtlCol="0">
            <a:spAutoFit/>
          </a:bodyPr>
          <a:lstStyle/>
          <a:p>
            <a:pPr algn="ctr"/>
            <a:r>
              <a:rPr lang="en-US" sz="2200" dirty="0"/>
              <a:t>root can </a:t>
            </a:r>
            <a:r>
              <a:rPr lang="en-US" sz="2200"/>
              <a:t>do almost anything.</a:t>
            </a:r>
            <a:endParaRPr lang="en-US" sz="2200" b="1" dirty="0"/>
          </a:p>
        </p:txBody>
      </p:sp>
      <p:sp>
        <p:nvSpPr>
          <p:cNvPr id="13" name="TextBox 12"/>
          <p:cNvSpPr txBox="1"/>
          <p:nvPr/>
        </p:nvSpPr>
        <p:spPr>
          <a:xfrm>
            <a:off x="609600" y="2447892"/>
            <a:ext cx="4428067" cy="769441"/>
          </a:xfrm>
          <a:prstGeom prst="rect">
            <a:avLst/>
          </a:prstGeom>
          <a:noFill/>
        </p:spPr>
        <p:txBody>
          <a:bodyPr wrap="square" rtlCol="0">
            <a:spAutoFit/>
          </a:bodyPr>
          <a:lstStyle/>
          <a:p>
            <a:pPr algn="ctr"/>
            <a:r>
              <a:rPr lang="en-US" sz="2200" dirty="0"/>
              <a:t>admins have fewer privileges than root, but more than most users.</a:t>
            </a:r>
            <a:endParaRPr lang="en-US" sz="2200" b="1" dirty="0"/>
          </a:p>
        </p:txBody>
      </p:sp>
      <p:sp>
        <p:nvSpPr>
          <p:cNvPr id="15" name="TextBox 14"/>
          <p:cNvSpPr txBox="1"/>
          <p:nvPr/>
        </p:nvSpPr>
        <p:spPr>
          <a:xfrm>
            <a:off x="609598" y="3349704"/>
            <a:ext cx="4428067" cy="1107996"/>
          </a:xfrm>
          <a:prstGeom prst="rect">
            <a:avLst/>
          </a:prstGeom>
          <a:noFill/>
        </p:spPr>
        <p:txBody>
          <a:bodyPr wrap="square" rtlCol="0">
            <a:spAutoFit/>
          </a:bodyPr>
          <a:lstStyle/>
          <a:p>
            <a:pPr algn="ctr"/>
            <a:r>
              <a:rPr lang="en-US" sz="2200" b="1" dirty="0"/>
              <a:t>daemons</a:t>
            </a:r>
            <a:r>
              <a:rPr lang="en-US" sz="2200" dirty="0"/>
              <a:t> are "special" processes that run </a:t>
            </a:r>
            <a:r>
              <a:rPr lang="en-US" sz="2200" i="1" dirty="0"/>
              <a:t>in the background </a:t>
            </a:r>
            <a:r>
              <a:rPr lang="en-US" sz="2200" dirty="0"/>
              <a:t>who have higher-than-usual privileges.</a:t>
            </a:r>
            <a:endParaRPr lang="en-US" sz="2200" b="1" dirty="0"/>
          </a:p>
        </p:txBody>
      </p:sp>
      <p:sp>
        <p:nvSpPr>
          <p:cNvPr id="16" name="TextBox 15"/>
          <p:cNvSpPr txBox="1"/>
          <p:nvPr/>
        </p:nvSpPr>
        <p:spPr>
          <a:xfrm>
            <a:off x="499531" y="4590071"/>
            <a:ext cx="4648200" cy="769441"/>
          </a:xfrm>
          <a:prstGeom prst="rect">
            <a:avLst/>
          </a:prstGeom>
          <a:noFill/>
        </p:spPr>
        <p:txBody>
          <a:bodyPr wrap="square" rtlCol="0">
            <a:spAutoFit/>
          </a:bodyPr>
          <a:lstStyle/>
          <a:p>
            <a:pPr algn="ctr"/>
            <a:r>
              <a:rPr lang="en-US" sz="2200" dirty="0"/>
              <a:t>privileges like</a:t>
            </a:r>
            <a:r>
              <a:rPr lang="mr-IN" sz="2200" dirty="0"/>
              <a:t>…</a:t>
            </a:r>
            <a:r>
              <a:rPr lang="en-US" sz="2200" dirty="0"/>
              <a:t> reading and writing to the files in </a:t>
            </a:r>
            <a:r>
              <a:rPr lang="en-US" sz="2200" b="1" dirty="0">
                <a:latin typeface="Consolas" panose="020B0609020204030204" pitchFamily="49" charset="0"/>
                <a:cs typeface="Consolas" panose="020B0609020204030204" pitchFamily="49" charset="0"/>
              </a:rPr>
              <a:t>/dev/</a:t>
            </a:r>
            <a:r>
              <a:rPr lang="en-US" sz="2200" dirty="0"/>
              <a:t> and </a:t>
            </a:r>
            <a:r>
              <a:rPr lang="en-US" sz="2200" b="1" dirty="0">
                <a:latin typeface="Consolas" panose="020B0609020204030204" pitchFamily="49" charset="0"/>
                <a:cs typeface="Consolas" panose="020B0609020204030204" pitchFamily="49" charset="0"/>
              </a:rPr>
              <a:t>/sys/</a:t>
            </a:r>
            <a:r>
              <a:rPr lang="en-US" sz="2200" dirty="0"/>
              <a:t>!</a:t>
            </a:r>
          </a:p>
        </p:txBody>
      </p:sp>
    </p:spTree>
    <p:extLst>
      <p:ext uri="{BB962C8B-B14F-4D97-AF65-F5344CB8AC3E}">
        <p14:creationId xmlns:p14="http://schemas.microsoft.com/office/powerpoint/2010/main" val="14758044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user-mode drivers work</a:t>
            </a:r>
            <a:r>
              <a:rPr lang="en-US" sz="2000" dirty="0"/>
              <a:t> (animated)</a:t>
            </a:r>
            <a:endParaRPr lang="en-US" dirty="0"/>
          </a:p>
        </p:txBody>
      </p:sp>
      <p:sp>
        <p:nvSpPr>
          <p:cNvPr id="3" name="Content Placeholder 2"/>
          <p:cNvSpPr>
            <a:spLocks noGrp="1"/>
          </p:cNvSpPr>
          <p:nvPr>
            <p:ph idx="1"/>
          </p:nvPr>
        </p:nvSpPr>
        <p:spPr>
          <a:xfrm>
            <a:off x="152400" y="495301"/>
            <a:ext cx="8991600" cy="914399"/>
          </a:xfrm>
        </p:spPr>
        <p:txBody>
          <a:bodyPr/>
          <a:lstStyle/>
          <a:p>
            <a:r>
              <a:rPr lang="en-US" b="1" dirty="0" err="1"/>
              <a:t>libusb</a:t>
            </a:r>
            <a:r>
              <a:rPr lang="en-US" dirty="0"/>
              <a:t> is a common user-mode driver framework.</a:t>
            </a:r>
          </a:p>
          <a:p>
            <a:r>
              <a:rPr lang="en-US" dirty="0"/>
              <a:t>with it, you can control USB devices </a:t>
            </a:r>
            <a:r>
              <a:rPr lang="en-US" i="1" dirty="0"/>
              <a:t>from user-mode programs.</a:t>
            </a:r>
            <a:endParaRPr lang="en-US" dirty="0"/>
          </a:p>
        </p:txBody>
      </p:sp>
      <p:sp>
        <p:nvSpPr>
          <p:cNvPr id="4" name="Footer Placeholder 3"/>
          <p:cNvSpPr>
            <a:spLocks noGrp="1"/>
          </p:cNvSpPr>
          <p:nvPr>
            <p:ph type="ftr" sz="quarter" idx="11"/>
          </p:nvPr>
        </p:nvSpPr>
        <p:spPr/>
        <p:txBody>
          <a:bodyPr/>
          <a:lstStyle/>
          <a:p>
            <a:r>
              <a:rPr lang="cs-CZ"/>
              <a:t>CS449</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13</a:t>
            </a:fld>
            <a:endParaRPr lang="en-US"/>
          </a:p>
        </p:txBody>
      </p:sp>
      <p:sp>
        <p:nvSpPr>
          <p:cNvPr id="6" name="Rectangle 5"/>
          <p:cNvSpPr/>
          <p:nvPr/>
        </p:nvSpPr>
        <p:spPr>
          <a:xfrm>
            <a:off x="5791200" y="2405409"/>
            <a:ext cx="3276600" cy="15621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500" b="1" dirty="0">
                <a:solidFill>
                  <a:schemeClr val="tx1"/>
                </a:solidFill>
              </a:rPr>
              <a:t>User Space (user)</a:t>
            </a:r>
          </a:p>
        </p:txBody>
      </p:sp>
      <p:sp>
        <p:nvSpPr>
          <p:cNvPr id="7" name="Rectangle 6"/>
          <p:cNvSpPr/>
          <p:nvPr/>
        </p:nvSpPr>
        <p:spPr>
          <a:xfrm>
            <a:off x="381000" y="3967510"/>
            <a:ext cx="8686800" cy="125219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2500" b="1" dirty="0">
                <a:solidFill>
                  <a:schemeClr val="tx1"/>
                </a:solidFill>
              </a:rPr>
              <a:t>Kernel</a:t>
            </a:r>
          </a:p>
          <a:p>
            <a:r>
              <a:rPr lang="en-US" sz="2500" b="1" dirty="0">
                <a:solidFill>
                  <a:schemeClr val="tx1"/>
                </a:solidFill>
              </a:rPr>
              <a:t>Space</a:t>
            </a:r>
            <a:endParaRPr lang="en-US" sz="2200" dirty="0">
              <a:solidFill>
                <a:schemeClr val="tx1"/>
              </a:solidFill>
            </a:endParaRPr>
          </a:p>
        </p:txBody>
      </p:sp>
      <p:sp>
        <p:nvSpPr>
          <p:cNvPr id="8" name="Rectangle 7"/>
          <p:cNvSpPr/>
          <p:nvPr/>
        </p:nvSpPr>
        <p:spPr>
          <a:xfrm>
            <a:off x="6172200" y="4367647"/>
            <a:ext cx="2819400" cy="37767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b"/>
          <a:lstStyle/>
          <a:p>
            <a:pPr algn="ctr"/>
            <a:r>
              <a:rPr lang="en-US" sz="2000" b="1" dirty="0"/>
              <a:t>Syscall handler</a:t>
            </a:r>
          </a:p>
        </p:txBody>
      </p:sp>
      <p:grpSp>
        <p:nvGrpSpPr>
          <p:cNvPr id="9" name="Group 8"/>
          <p:cNvGrpSpPr/>
          <p:nvPr/>
        </p:nvGrpSpPr>
        <p:grpSpPr>
          <a:xfrm>
            <a:off x="6559826" y="3834516"/>
            <a:ext cx="1898374" cy="555484"/>
            <a:chOff x="6559826" y="3082077"/>
            <a:chExt cx="1898374" cy="435937"/>
          </a:xfrm>
        </p:grpSpPr>
        <p:sp>
          <p:nvSpPr>
            <p:cNvPr id="10" name="Arrow: Down 16"/>
            <p:cNvSpPr/>
            <p:nvPr/>
          </p:nvSpPr>
          <p:spPr>
            <a:xfrm>
              <a:off x="6559826" y="3082077"/>
              <a:ext cx="690317" cy="435937"/>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1" name="Arrow: Down 17"/>
            <p:cNvSpPr/>
            <p:nvPr/>
          </p:nvSpPr>
          <p:spPr>
            <a:xfrm flipV="1">
              <a:off x="7767883" y="3082077"/>
              <a:ext cx="690317" cy="435937"/>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sp>
        <p:nvSpPr>
          <p:cNvPr id="12" name="Rectangle 11"/>
          <p:cNvSpPr/>
          <p:nvPr/>
        </p:nvSpPr>
        <p:spPr>
          <a:xfrm>
            <a:off x="3453505" y="4141921"/>
            <a:ext cx="1676400" cy="903367"/>
          </a:xfrm>
          <a:prstGeom prst="rect">
            <a:avLst/>
          </a:prstGeom>
          <a:solidFill>
            <a:schemeClr val="bg2"/>
          </a:solidFill>
          <a:ln>
            <a:solidFill>
              <a:schemeClr val="tx1"/>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t"/>
          <a:lstStyle/>
          <a:p>
            <a:r>
              <a:rPr lang="en-US" sz="2400" b="1" dirty="0" err="1">
                <a:solidFill>
                  <a:schemeClr val="tx1"/>
                </a:solidFill>
              </a:rPr>
              <a:t>libusb</a:t>
            </a:r>
            <a:endParaRPr lang="en-US" sz="2400" b="1" dirty="0">
              <a:solidFill>
                <a:schemeClr val="tx1"/>
              </a:solidFill>
            </a:endParaRPr>
          </a:p>
        </p:txBody>
      </p:sp>
      <p:sp>
        <p:nvSpPr>
          <p:cNvPr id="13" name="TextBox 12"/>
          <p:cNvSpPr txBox="1"/>
          <p:nvPr/>
        </p:nvSpPr>
        <p:spPr>
          <a:xfrm>
            <a:off x="5862704" y="2889130"/>
            <a:ext cx="3243196" cy="461665"/>
          </a:xfrm>
          <a:prstGeom prst="rect">
            <a:avLst/>
          </a:prstGeom>
          <a:noFill/>
        </p:spPr>
        <p:txBody>
          <a:bodyPr wrap="none" rtlCol="0">
            <a:spAutoFit/>
          </a:bodyPr>
          <a:lstStyle/>
          <a:p>
            <a:r>
              <a:rPr lang="en-US" sz="2400" b="1" dirty="0">
                <a:latin typeface="Consolas" charset="0"/>
                <a:ea typeface="Consolas" charset="0"/>
                <a:cs typeface="Consolas" charset="0"/>
              </a:rPr>
              <a:t>open(</a:t>
            </a:r>
            <a:r>
              <a:rPr lang="en-US" sz="2400" b="1" dirty="0">
                <a:solidFill>
                  <a:schemeClr val="accent6">
                    <a:lumMod val="75000"/>
                  </a:schemeClr>
                </a:solidFill>
                <a:latin typeface="Consolas" charset="0"/>
                <a:ea typeface="Consolas" charset="0"/>
                <a:cs typeface="Consolas" charset="0"/>
              </a:rPr>
              <a:t>"/dev/thing"</a:t>
            </a:r>
            <a:r>
              <a:rPr lang="en-US" sz="2400" b="1" dirty="0">
                <a:latin typeface="Consolas" charset="0"/>
                <a:ea typeface="Consolas" charset="0"/>
                <a:cs typeface="Consolas" charset="0"/>
              </a:rPr>
              <a:t>)</a:t>
            </a:r>
          </a:p>
        </p:txBody>
      </p:sp>
      <p:sp>
        <p:nvSpPr>
          <p:cNvPr id="14" name="Right Arrow 13"/>
          <p:cNvSpPr/>
          <p:nvPr/>
        </p:nvSpPr>
        <p:spPr>
          <a:xfrm rot="10800000">
            <a:off x="4724399" y="4395099"/>
            <a:ext cx="1523079" cy="332288"/>
          </a:xfrm>
          <a:prstGeom prst="rightArrow">
            <a:avLst>
              <a:gd name="adj1" fmla="val 24520"/>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1000" y="2405409"/>
            <a:ext cx="3352800" cy="15621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500" b="1">
                <a:solidFill>
                  <a:schemeClr val="tx1"/>
                </a:solidFill>
              </a:rPr>
              <a:t>User Space (daemon)</a:t>
            </a:r>
            <a:endParaRPr lang="en-US" sz="2500" b="1" dirty="0">
              <a:solidFill>
                <a:schemeClr val="tx1"/>
              </a:solidFill>
            </a:endParaRPr>
          </a:p>
        </p:txBody>
      </p:sp>
      <p:sp>
        <p:nvSpPr>
          <p:cNvPr id="17" name="Right Arrow 16"/>
          <p:cNvSpPr/>
          <p:nvPr/>
        </p:nvSpPr>
        <p:spPr>
          <a:xfrm rot="14333614">
            <a:off x="2843296" y="3668372"/>
            <a:ext cx="906396" cy="332288"/>
          </a:xfrm>
          <a:prstGeom prst="rightArrow">
            <a:avLst>
              <a:gd name="adj1" fmla="val 29086"/>
              <a:gd name="adj2"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36451" y="2860353"/>
            <a:ext cx="2903359" cy="830997"/>
          </a:xfrm>
          <a:prstGeom prst="rect">
            <a:avLst/>
          </a:prstGeom>
          <a:noFill/>
        </p:spPr>
        <p:txBody>
          <a:bodyPr wrap="none" rtlCol="0">
            <a:spAutoFit/>
          </a:bodyPr>
          <a:lstStyle/>
          <a:p>
            <a:r>
              <a:rPr lang="en-US" sz="2400" b="1" dirty="0">
                <a:latin typeface="Consolas" charset="0"/>
                <a:ea typeface="Consolas" charset="0"/>
                <a:cs typeface="Consolas" charset="0"/>
              </a:rPr>
              <a:t>open(</a:t>
            </a:r>
            <a:r>
              <a:rPr lang="en-US" sz="2400" b="1" dirty="0">
                <a:solidFill>
                  <a:schemeClr val="accent6">
                    <a:lumMod val="75000"/>
                  </a:schemeClr>
                </a:solidFill>
                <a:latin typeface="Consolas" charset="0"/>
                <a:ea typeface="Consolas" charset="0"/>
                <a:cs typeface="Consolas" charset="0"/>
              </a:rPr>
              <a:t>"/sys/..."</a:t>
            </a:r>
            <a:r>
              <a:rPr lang="en-US" sz="2400" b="1" dirty="0">
                <a:latin typeface="Consolas" charset="0"/>
                <a:ea typeface="Consolas" charset="0"/>
                <a:cs typeface="Consolas" charset="0"/>
              </a:rPr>
              <a:t>)</a:t>
            </a:r>
          </a:p>
          <a:p>
            <a:r>
              <a:rPr lang="en-US" sz="2400" b="1" dirty="0" err="1">
                <a:latin typeface="Consolas" charset="0"/>
                <a:ea typeface="Consolas" charset="0"/>
                <a:cs typeface="Consolas" charset="0"/>
              </a:rPr>
              <a:t>fread</a:t>
            </a:r>
            <a:r>
              <a:rPr lang="en-US" sz="2400" b="1" dirty="0">
                <a:latin typeface="Consolas" charset="0"/>
                <a:ea typeface="Consolas" charset="0"/>
                <a:cs typeface="Consolas" charset="0"/>
              </a:rPr>
              <a:t>(...)</a:t>
            </a:r>
            <a:endParaRPr lang="en-US" sz="2000" b="1" dirty="0">
              <a:latin typeface="Consolas" charset="0"/>
              <a:ea typeface="Consolas" charset="0"/>
              <a:cs typeface="Consolas" charset="0"/>
            </a:endParaRPr>
          </a:p>
        </p:txBody>
      </p:sp>
      <p:sp>
        <p:nvSpPr>
          <p:cNvPr id="19" name="U-Turn Arrow 18"/>
          <p:cNvSpPr/>
          <p:nvPr/>
        </p:nvSpPr>
        <p:spPr>
          <a:xfrm rot="10800000">
            <a:off x="704679" y="3618023"/>
            <a:ext cx="862382" cy="853491"/>
          </a:xfrm>
          <a:prstGeom prst="uturnArrow">
            <a:avLst>
              <a:gd name="adj1" fmla="val 19048"/>
              <a:gd name="adj2" fmla="val 25000"/>
              <a:gd name="adj3" fmla="val 25000"/>
              <a:gd name="adj4" fmla="val 44271"/>
              <a:gd name="adj5" fmla="val 75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p:cNvSpPr txBox="1"/>
          <p:nvPr/>
        </p:nvSpPr>
        <p:spPr>
          <a:xfrm>
            <a:off x="5944978" y="1486960"/>
            <a:ext cx="3021222" cy="769441"/>
          </a:xfrm>
          <a:prstGeom prst="rect">
            <a:avLst/>
          </a:prstGeom>
          <a:noFill/>
        </p:spPr>
        <p:txBody>
          <a:bodyPr wrap="square" rtlCol="0">
            <a:spAutoFit/>
          </a:bodyPr>
          <a:lstStyle/>
          <a:p>
            <a:pPr algn="ctr"/>
            <a:r>
              <a:rPr lang="en-US" sz="2200" b="1" dirty="0"/>
              <a:t>1.</a:t>
            </a:r>
            <a:r>
              <a:rPr lang="en-US" sz="2200" dirty="0"/>
              <a:t> a program accesses a software device.</a:t>
            </a:r>
          </a:p>
        </p:txBody>
      </p:sp>
      <p:sp>
        <p:nvSpPr>
          <p:cNvPr id="26" name="TextBox 25"/>
          <p:cNvSpPr txBox="1"/>
          <p:nvPr/>
        </p:nvSpPr>
        <p:spPr>
          <a:xfrm>
            <a:off x="3708378" y="2234202"/>
            <a:ext cx="2082822" cy="1785104"/>
          </a:xfrm>
          <a:prstGeom prst="rect">
            <a:avLst/>
          </a:prstGeom>
          <a:noFill/>
        </p:spPr>
        <p:txBody>
          <a:bodyPr wrap="square" rtlCol="0">
            <a:spAutoFit/>
          </a:bodyPr>
          <a:lstStyle/>
          <a:p>
            <a:pPr algn="ctr"/>
            <a:r>
              <a:rPr lang="en-US" sz="2200" b="1" dirty="0"/>
              <a:t>2.</a:t>
            </a:r>
            <a:r>
              <a:rPr lang="en-US" sz="2200" dirty="0"/>
              <a:t> the </a:t>
            </a:r>
            <a:r>
              <a:rPr lang="en-US" sz="2200" dirty="0" err="1"/>
              <a:t>libusb</a:t>
            </a:r>
            <a:r>
              <a:rPr lang="en-US" sz="2200" dirty="0"/>
              <a:t> driver forwards the request to the user-mode driver.</a:t>
            </a:r>
          </a:p>
        </p:txBody>
      </p:sp>
      <p:sp>
        <p:nvSpPr>
          <p:cNvPr id="27" name="TextBox 26"/>
          <p:cNvSpPr txBox="1"/>
          <p:nvPr/>
        </p:nvSpPr>
        <p:spPr>
          <a:xfrm>
            <a:off x="151291" y="1286403"/>
            <a:ext cx="4016148" cy="1107996"/>
          </a:xfrm>
          <a:prstGeom prst="rect">
            <a:avLst/>
          </a:prstGeom>
          <a:noFill/>
        </p:spPr>
        <p:txBody>
          <a:bodyPr wrap="square" rtlCol="0">
            <a:spAutoFit/>
          </a:bodyPr>
          <a:lstStyle/>
          <a:p>
            <a:pPr algn="ctr"/>
            <a:r>
              <a:rPr lang="en-US" sz="2200" b="1" dirty="0"/>
              <a:t>3.</a:t>
            </a:r>
            <a:r>
              <a:rPr lang="en-US" sz="2200" dirty="0"/>
              <a:t> the user-mode driver handles the request and sends the data back to </a:t>
            </a:r>
            <a:r>
              <a:rPr lang="en-US" sz="2200" b="1" dirty="0" err="1"/>
              <a:t>libusb</a:t>
            </a:r>
            <a:r>
              <a:rPr lang="en-US" sz="2200" dirty="0"/>
              <a:t>.</a:t>
            </a:r>
          </a:p>
        </p:txBody>
      </p:sp>
      <p:sp>
        <p:nvSpPr>
          <p:cNvPr id="29" name="TextBox 28"/>
          <p:cNvSpPr txBox="1"/>
          <p:nvPr/>
        </p:nvSpPr>
        <p:spPr>
          <a:xfrm>
            <a:off x="1035785" y="5205637"/>
            <a:ext cx="7077256" cy="430887"/>
          </a:xfrm>
          <a:prstGeom prst="rect">
            <a:avLst/>
          </a:prstGeom>
          <a:noFill/>
        </p:spPr>
        <p:txBody>
          <a:bodyPr wrap="square" rtlCol="0">
            <a:spAutoFit/>
          </a:bodyPr>
          <a:lstStyle/>
          <a:p>
            <a:pPr algn="ctr"/>
            <a:r>
              <a:rPr lang="en-US" sz="2200" b="1" dirty="0"/>
              <a:t>4. </a:t>
            </a:r>
            <a:r>
              <a:rPr lang="en-US" sz="2200" dirty="0" err="1"/>
              <a:t>libusb</a:t>
            </a:r>
            <a:r>
              <a:rPr lang="en-US" sz="2200" dirty="0"/>
              <a:t> sends the data back to the original process.</a:t>
            </a:r>
          </a:p>
        </p:txBody>
      </p:sp>
      <p:sp>
        <p:nvSpPr>
          <p:cNvPr id="30" name="Right Arrow 29"/>
          <p:cNvSpPr/>
          <p:nvPr/>
        </p:nvSpPr>
        <p:spPr>
          <a:xfrm rot="3061694">
            <a:off x="2493037" y="4094801"/>
            <a:ext cx="1323167" cy="332288"/>
          </a:xfrm>
          <a:prstGeom prst="rightArrow">
            <a:avLst>
              <a:gd name="adj1" fmla="val 29086"/>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Arrow 30"/>
          <p:cNvSpPr/>
          <p:nvPr/>
        </p:nvSpPr>
        <p:spPr>
          <a:xfrm rot="19780713">
            <a:off x="4906583" y="3827953"/>
            <a:ext cx="1323167" cy="332288"/>
          </a:xfrm>
          <a:prstGeom prst="rightArrow">
            <a:avLst>
              <a:gd name="adj1" fmla="val 29086"/>
              <a:gd name="adj2"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32420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7" grpId="0" animBg="1"/>
      <p:bldP spid="18" grpId="0"/>
      <p:bldP spid="19" grpId="0" animBg="1"/>
      <p:bldP spid="25" grpId="0"/>
      <p:bldP spid="26" grpId="0"/>
      <p:bldP spid="27" grpId="0"/>
      <p:bldP spid="29" grpId="0"/>
      <p:bldP spid="30"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would we do this?</a:t>
            </a:r>
          </a:p>
        </p:txBody>
      </p:sp>
      <p:sp>
        <p:nvSpPr>
          <p:cNvPr id="3" name="Content Placeholder 2"/>
          <p:cNvSpPr>
            <a:spLocks noGrp="1"/>
          </p:cNvSpPr>
          <p:nvPr>
            <p:ph idx="1"/>
          </p:nvPr>
        </p:nvSpPr>
        <p:spPr/>
        <p:txBody>
          <a:bodyPr/>
          <a:lstStyle/>
          <a:p>
            <a:r>
              <a:rPr lang="en-US" dirty="0"/>
              <a:t>remember what was scary about kernel modules?</a:t>
            </a:r>
          </a:p>
          <a:p>
            <a:r>
              <a:rPr lang="en-US" dirty="0"/>
              <a:t>well, if our user-mode driver is </a:t>
            </a:r>
            <a:r>
              <a:rPr lang="en-US" b="1" dirty="0"/>
              <a:t>evil or broken</a:t>
            </a:r>
            <a:r>
              <a:rPr lang="mr-IN" dirty="0"/>
              <a:t>…</a:t>
            </a:r>
            <a:endParaRPr lang="en-US" dirty="0"/>
          </a:p>
          <a:p>
            <a:pPr lvl="1"/>
            <a:r>
              <a:rPr lang="en-US" dirty="0">
                <a:solidFill>
                  <a:srgbClr val="00B050"/>
                </a:solidFill>
              </a:rPr>
              <a:t>big deal! so what!</a:t>
            </a:r>
          </a:p>
          <a:p>
            <a:pPr lvl="1"/>
            <a:r>
              <a:rPr lang="en-US" dirty="0"/>
              <a:t>it'll crash, because </a:t>
            </a:r>
            <a:r>
              <a:rPr lang="en-US" b="1" dirty="0"/>
              <a:t>it's a user-mode process.</a:t>
            </a:r>
          </a:p>
          <a:p>
            <a:pPr lvl="1"/>
            <a:r>
              <a:rPr lang="en-US" dirty="0"/>
              <a:t>your device might stop working, but oh well. restart the driver!</a:t>
            </a:r>
          </a:p>
          <a:p>
            <a:pPr lvl="1"/>
            <a:r>
              <a:rPr lang="en-US" dirty="0"/>
              <a:t>for this reason some OSes are pushing developers towards them.</a:t>
            </a:r>
          </a:p>
          <a:p>
            <a:r>
              <a:rPr lang="en-US" dirty="0"/>
              <a:t>they're much </a:t>
            </a:r>
            <a:r>
              <a:rPr lang="en-US" b="1" dirty="0"/>
              <a:t>easier to develop and install.</a:t>
            </a:r>
          </a:p>
          <a:p>
            <a:pPr lvl="1"/>
            <a:r>
              <a:rPr lang="en-US" dirty="0"/>
              <a:t>kernel modules have a lot of limitations, and only system administrators can install them.</a:t>
            </a:r>
          </a:p>
          <a:p>
            <a:pPr lvl="1"/>
            <a:r>
              <a:rPr lang="en-US" dirty="0"/>
              <a:t>in user mode, you can use </a:t>
            </a:r>
            <a:r>
              <a:rPr lang="en-US" b="1" dirty="0">
                <a:solidFill>
                  <a:srgbClr val="00B050"/>
                </a:solidFill>
              </a:rPr>
              <a:t>any language,</a:t>
            </a:r>
            <a:r>
              <a:rPr lang="en-US" b="1" dirty="0"/>
              <a:t> </a:t>
            </a:r>
            <a:r>
              <a:rPr lang="en-US" dirty="0"/>
              <a:t>use </a:t>
            </a:r>
            <a:r>
              <a:rPr lang="en-US" b="1" dirty="0">
                <a:solidFill>
                  <a:srgbClr val="00B050"/>
                </a:solidFill>
              </a:rPr>
              <a:t>any user-mode library,</a:t>
            </a:r>
            <a:r>
              <a:rPr lang="en-US" b="1" dirty="0"/>
              <a:t> </a:t>
            </a:r>
            <a:r>
              <a:rPr lang="en-US" dirty="0"/>
              <a:t>you can </a:t>
            </a:r>
            <a:r>
              <a:rPr lang="en-US" b="1" dirty="0">
                <a:solidFill>
                  <a:srgbClr val="00B050"/>
                </a:solidFill>
              </a:rPr>
              <a:t>debug them in </a:t>
            </a:r>
            <a:r>
              <a:rPr lang="en-US" b="1" dirty="0" err="1">
                <a:solidFill>
                  <a:srgbClr val="00B050"/>
                </a:solidFill>
              </a:rPr>
              <a:t>gdb</a:t>
            </a:r>
            <a:r>
              <a:rPr lang="en-US" b="1" dirty="0">
                <a:solidFill>
                  <a:srgbClr val="00B050"/>
                </a:solidFill>
              </a:rPr>
              <a:t>,</a:t>
            </a:r>
            <a:r>
              <a:rPr lang="en-US" b="1" dirty="0"/>
              <a:t> </a:t>
            </a:r>
            <a:r>
              <a:rPr lang="en-US" dirty="0"/>
              <a:t>and </a:t>
            </a:r>
            <a:r>
              <a:rPr lang="en-US" b="1" dirty="0">
                <a:solidFill>
                  <a:srgbClr val="00B050"/>
                </a:solidFill>
              </a:rPr>
              <a:t>compile and run them much more easily.</a:t>
            </a:r>
          </a:p>
        </p:txBody>
      </p:sp>
      <p:sp>
        <p:nvSpPr>
          <p:cNvPr id="4" name="Footer Placeholder 3"/>
          <p:cNvSpPr>
            <a:spLocks noGrp="1"/>
          </p:cNvSpPr>
          <p:nvPr>
            <p:ph type="ftr" sz="quarter" idx="11"/>
          </p:nvPr>
        </p:nvSpPr>
        <p:spPr/>
        <p:txBody>
          <a:bodyPr/>
          <a:lstStyle/>
          <a:p>
            <a:r>
              <a:rPr lang="cs-CZ"/>
              <a:t>CS449</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14</a:t>
            </a:fld>
            <a:endParaRPr lang="en-US"/>
          </a:p>
        </p:txBody>
      </p:sp>
    </p:spTree>
    <p:extLst>
      <p:ext uri="{BB962C8B-B14F-4D97-AF65-F5344CB8AC3E}">
        <p14:creationId xmlns:p14="http://schemas.microsoft.com/office/powerpoint/2010/main" val="9211240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of course there are downsides</a:t>
            </a:r>
          </a:p>
        </p:txBody>
      </p:sp>
      <p:sp>
        <p:nvSpPr>
          <p:cNvPr id="3" name="Content Placeholder 2"/>
          <p:cNvSpPr>
            <a:spLocks noGrp="1"/>
          </p:cNvSpPr>
          <p:nvPr>
            <p:ph idx="1"/>
          </p:nvPr>
        </p:nvSpPr>
        <p:spPr/>
        <p:txBody>
          <a:bodyPr/>
          <a:lstStyle/>
          <a:p>
            <a:r>
              <a:rPr lang="en-US" dirty="0"/>
              <a:t>what'd you notice about that diagram?</a:t>
            </a:r>
          </a:p>
          <a:p>
            <a:r>
              <a:rPr lang="en-US" i="1" dirty="0"/>
              <a:t>how many times did we cross the user/kernel mode barrier?</a:t>
            </a:r>
          </a:p>
          <a:p>
            <a:pPr lvl="1"/>
            <a:r>
              <a:rPr lang="en-US" dirty="0"/>
              <a:t>once to do the original syscall</a:t>
            </a:r>
            <a:r>
              <a:rPr lang="mr-IN" dirty="0"/>
              <a:t>…</a:t>
            </a:r>
            <a:endParaRPr lang="en-US" dirty="0"/>
          </a:p>
          <a:p>
            <a:pPr lvl="1"/>
            <a:r>
              <a:rPr lang="en-US" dirty="0"/>
              <a:t>once to get up into the driver</a:t>
            </a:r>
            <a:r>
              <a:rPr lang="mr-IN" dirty="0"/>
              <a:t>…</a:t>
            </a:r>
            <a:endParaRPr lang="en-US" dirty="0"/>
          </a:p>
          <a:p>
            <a:pPr lvl="1"/>
            <a:r>
              <a:rPr lang="en-US" dirty="0"/>
              <a:t>once for the </a:t>
            </a:r>
            <a:r>
              <a:rPr lang="en-US" i="1" dirty="0"/>
              <a:t>driver</a:t>
            </a:r>
            <a:r>
              <a:rPr lang="en-US" dirty="0"/>
              <a:t> to do a syscall</a:t>
            </a:r>
            <a:r>
              <a:rPr lang="mr-IN" dirty="0"/>
              <a:t>…</a:t>
            </a:r>
            <a:endParaRPr lang="en-US" dirty="0"/>
          </a:p>
          <a:p>
            <a:pPr lvl="1"/>
            <a:r>
              <a:rPr lang="en-US" dirty="0"/>
              <a:t>once for the OS to return to the driver</a:t>
            </a:r>
            <a:r>
              <a:rPr lang="mr-IN" dirty="0"/>
              <a:t>…</a:t>
            </a:r>
            <a:endParaRPr lang="en-US" dirty="0"/>
          </a:p>
          <a:p>
            <a:pPr lvl="1"/>
            <a:r>
              <a:rPr lang="en-US" dirty="0"/>
              <a:t>once for the driver to return data to </a:t>
            </a:r>
            <a:r>
              <a:rPr lang="en-US" b="1" dirty="0" err="1"/>
              <a:t>libusb</a:t>
            </a:r>
            <a:r>
              <a:rPr lang="mr-IN" b="1" dirty="0"/>
              <a:t>…</a:t>
            </a:r>
            <a:endParaRPr lang="en-US" b="1" dirty="0"/>
          </a:p>
          <a:p>
            <a:pPr lvl="1"/>
            <a:r>
              <a:rPr lang="en-US" dirty="0"/>
              <a:t>and once for </a:t>
            </a:r>
            <a:r>
              <a:rPr lang="en-US" b="1" dirty="0" err="1"/>
              <a:t>libusb</a:t>
            </a:r>
            <a:r>
              <a:rPr lang="en-US" dirty="0"/>
              <a:t> to return to the original process.</a:t>
            </a:r>
          </a:p>
          <a:p>
            <a:r>
              <a:rPr lang="en-US" b="1" dirty="0">
                <a:solidFill>
                  <a:srgbClr val="FF0000"/>
                </a:solidFill>
              </a:rPr>
              <a:t>CONTEXT SWITCHES GALORE</a:t>
            </a:r>
          </a:p>
          <a:p>
            <a:pPr lvl="1"/>
            <a:r>
              <a:rPr lang="en-US" dirty="0"/>
              <a:t>this makes them </a:t>
            </a:r>
            <a:r>
              <a:rPr lang="en-US" b="1" dirty="0"/>
              <a:t>slower</a:t>
            </a:r>
            <a:r>
              <a:rPr lang="en-US" dirty="0"/>
              <a:t> than kernel-mode drivers</a:t>
            </a:r>
          </a:p>
          <a:p>
            <a:pPr lvl="1"/>
            <a:r>
              <a:rPr lang="en-US" dirty="0" err="1"/>
              <a:t>buuut</a:t>
            </a:r>
            <a:r>
              <a:rPr lang="en-US" dirty="0"/>
              <a:t> sometimes it's worth it.</a:t>
            </a:r>
          </a:p>
          <a:p>
            <a:pPr lvl="2"/>
            <a:r>
              <a:rPr lang="en-US" dirty="0"/>
              <a:t>you don't need crazy speed for a thing that blinks a light when you get an email.</a:t>
            </a:r>
          </a:p>
        </p:txBody>
      </p:sp>
      <p:sp>
        <p:nvSpPr>
          <p:cNvPr id="4" name="Footer Placeholder 3"/>
          <p:cNvSpPr>
            <a:spLocks noGrp="1"/>
          </p:cNvSpPr>
          <p:nvPr>
            <p:ph type="ftr" sz="quarter" idx="11"/>
          </p:nvPr>
        </p:nvSpPr>
        <p:spPr/>
        <p:txBody>
          <a:bodyPr/>
          <a:lstStyle/>
          <a:p>
            <a:r>
              <a:rPr lang="cs-CZ"/>
              <a:t>CS449</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15</a:t>
            </a:fld>
            <a:endParaRPr lang="en-US"/>
          </a:p>
        </p:txBody>
      </p:sp>
    </p:spTree>
    <p:extLst>
      <p:ext uri="{BB962C8B-B14F-4D97-AF65-F5344CB8AC3E}">
        <p14:creationId xmlns:p14="http://schemas.microsoft.com/office/powerpoint/2010/main" val="198756527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67D8F-8B3F-7643-837B-3EFF6ABC8783}"/>
              </a:ext>
            </a:extLst>
          </p:cNvPr>
          <p:cNvSpPr>
            <a:spLocks noGrp="1"/>
          </p:cNvSpPr>
          <p:nvPr>
            <p:ph type="ctrTitle"/>
          </p:nvPr>
        </p:nvSpPr>
        <p:spPr/>
        <p:txBody>
          <a:bodyPr/>
          <a:lstStyle/>
          <a:p>
            <a:r>
              <a:rPr lang="en-US" dirty="0"/>
              <a:t>Hello, world!</a:t>
            </a:r>
          </a:p>
        </p:txBody>
      </p:sp>
      <p:sp>
        <p:nvSpPr>
          <p:cNvPr id="3" name="Footer Placeholder 2">
            <a:extLst>
              <a:ext uri="{FF2B5EF4-FFF2-40B4-BE49-F238E27FC236}">
                <a16:creationId xmlns:a16="http://schemas.microsoft.com/office/drawing/2014/main" id="{C27E66F8-9E7F-6B4A-82FA-9C1054E52C65}"/>
              </a:ext>
            </a:extLst>
          </p:cNvPr>
          <p:cNvSpPr>
            <a:spLocks noGrp="1"/>
          </p:cNvSpPr>
          <p:nvPr>
            <p:ph type="ftr" sz="quarter" idx="11"/>
          </p:nvPr>
        </p:nvSpPr>
        <p:spPr/>
        <p:txBody>
          <a:bodyPr/>
          <a:lstStyle/>
          <a:p>
            <a:r>
              <a:rPr lang="cs-CZ"/>
              <a:t>CS449</a:t>
            </a:r>
            <a:endParaRPr lang="en-US" dirty="0"/>
          </a:p>
        </p:txBody>
      </p:sp>
      <p:sp>
        <p:nvSpPr>
          <p:cNvPr id="4" name="Slide Number Placeholder 3">
            <a:extLst>
              <a:ext uri="{FF2B5EF4-FFF2-40B4-BE49-F238E27FC236}">
                <a16:creationId xmlns:a16="http://schemas.microsoft.com/office/drawing/2014/main" id="{D075BE1C-206E-134A-93CA-CAFE4C13DF3A}"/>
              </a:ext>
            </a:extLst>
          </p:cNvPr>
          <p:cNvSpPr>
            <a:spLocks noGrp="1"/>
          </p:cNvSpPr>
          <p:nvPr>
            <p:ph type="sldNum" sz="quarter" idx="12"/>
          </p:nvPr>
        </p:nvSpPr>
        <p:spPr/>
        <p:txBody>
          <a:bodyPr/>
          <a:lstStyle/>
          <a:p>
            <a:fld id="{3552B95B-556F-44BD-91A5-D80C1B9E2BB3}" type="slidenum">
              <a:rPr lang="en-US" smtClean="0"/>
              <a:pPr/>
              <a:t>16</a:t>
            </a:fld>
            <a:endParaRPr lang="en-US"/>
          </a:p>
        </p:txBody>
      </p:sp>
    </p:spTree>
    <p:extLst>
      <p:ext uri="{BB962C8B-B14F-4D97-AF65-F5344CB8AC3E}">
        <p14:creationId xmlns:p14="http://schemas.microsoft.com/office/powerpoint/2010/main" val="416303354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259B9-D76A-E748-82A2-003418485E6C}"/>
              </a:ext>
            </a:extLst>
          </p:cNvPr>
          <p:cNvSpPr>
            <a:spLocks noGrp="1"/>
          </p:cNvSpPr>
          <p:nvPr>
            <p:ph type="title"/>
          </p:nvPr>
        </p:nvSpPr>
        <p:spPr/>
        <p:txBody>
          <a:bodyPr/>
          <a:lstStyle/>
          <a:p>
            <a:r>
              <a:rPr lang="en-US" dirty="0"/>
              <a:t>The great journey</a:t>
            </a:r>
          </a:p>
        </p:txBody>
      </p:sp>
      <p:sp>
        <p:nvSpPr>
          <p:cNvPr id="3" name="Content Placeholder 2">
            <a:extLst>
              <a:ext uri="{FF2B5EF4-FFF2-40B4-BE49-F238E27FC236}">
                <a16:creationId xmlns:a16="http://schemas.microsoft.com/office/drawing/2014/main" id="{49E61E1F-1DC0-1A4A-B399-07B6AE3BC491}"/>
              </a:ext>
            </a:extLst>
          </p:cNvPr>
          <p:cNvSpPr>
            <a:spLocks noGrp="1"/>
          </p:cNvSpPr>
          <p:nvPr>
            <p:ph idx="1"/>
          </p:nvPr>
        </p:nvSpPr>
        <p:spPr>
          <a:xfrm>
            <a:off x="152400" y="495301"/>
            <a:ext cx="8991600" cy="495301"/>
          </a:xfrm>
        </p:spPr>
        <p:txBody>
          <a:bodyPr/>
          <a:lstStyle/>
          <a:p>
            <a:r>
              <a:rPr lang="en-US" dirty="0"/>
              <a:t>it all starts with an idea…</a:t>
            </a:r>
          </a:p>
        </p:txBody>
      </p:sp>
      <p:sp>
        <p:nvSpPr>
          <p:cNvPr id="4" name="Footer Placeholder 3">
            <a:extLst>
              <a:ext uri="{FF2B5EF4-FFF2-40B4-BE49-F238E27FC236}">
                <a16:creationId xmlns:a16="http://schemas.microsoft.com/office/drawing/2014/main" id="{5014DDF2-1D3F-2F4D-9D06-3C7F40074D41}"/>
              </a:ext>
            </a:extLst>
          </p:cNvPr>
          <p:cNvSpPr>
            <a:spLocks noGrp="1"/>
          </p:cNvSpPr>
          <p:nvPr>
            <p:ph type="ftr" sz="quarter" idx="11"/>
          </p:nvPr>
        </p:nvSpPr>
        <p:spPr/>
        <p:txBody>
          <a:bodyPr/>
          <a:lstStyle/>
          <a:p>
            <a:r>
              <a:rPr lang="cs-CZ"/>
              <a:t>CS449</a:t>
            </a:r>
            <a:endParaRPr lang="en-US"/>
          </a:p>
        </p:txBody>
      </p:sp>
      <p:sp>
        <p:nvSpPr>
          <p:cNvPr id="5" name="Slide Number Placeholder 4">
            <a:extLst>
              <a:ext uri="{FF2B5EF4-FFF2-40B4-BE49-F238E27FC236}">
                <a16:creationId xmlns:a16="http://schemas.microsoft.com/office/drawing/2014/main" id="{B1538BE9-3327-2646-983E-7D10189CF387}"/>
              </a:ext>
            </a:extLst>
          </p:cNvPr>
          <p:cNvSpPr>
            <a:spLocks noGrp="1"/>
          </p:cNvSpPr>
          <p:nvPr>
            <p:ph type="sldNum" sz="quarter" idx="12"/>
          </p:nvPr>
        </p:nvSpPr>
        <p:spPr/>
        <p:txBody>
          <a:bodyPr/>
          <a:lstStyle/>
          <a:p>
            <a:fld id="{3552B95B-556F-44BD-91A5-D80C1B9E2BB3}" type="slidenum">
              <a:rPr lang="en-US" smtClean="0"/>
              <a:pPr/>
              <a:t>17</a:t>
            </a:fld>
            <a:endParaRPr lang="en-US"/>
          </a:p>
        </p:txBody>
      </p:sp>
      <p:grpSp>
        <p:nvGrpSpPr>
          <p:cNvPr id="7" name="Group 6">
            <a:extLst>
              <a:ext uri="{FF2B5EF4-FFF2-40B4-BE49-F238E27FC236}">
                <a16:creationId xmlns:a16="http://schemas.microsoft.com/office/drawing/2014/main" id="{E2715540-3A77-1D42-B988-3FD177182793}"/>
              </a:ext>
            </a:extLst>
          </p:cNvPr>
          <p:cNvGrpSpPr/>
          <p:nvPr/>
        </p:nvGrpSpPr>
        <p:grpSpPr>
          <a:xfrm>
            <a:off x="304800" y="1104900"/>
            <a:ext cx="762000" cy="1235918"/>
            <a:chOff x="228600" y="1371599"/>
            <a:chExt cx="1143000" cy="1853877"/>
          </a:xfrm>
        </p:grpSpPr>
        <p:grpSp>
          <p:nvGrpSpPr>
            <p:cNvPr id="8" name="Group 7">
              <a:extLst>
                <a:ext uri="{FF2B5EF4-FFF2-40B4-BE49-F238E27FC236}">
                  <a16:creationId xmlns:a16="http://schemas.microsoft.com/office/drawing/2014/main" id="{5436329D-D4C8-974D-89B1-6D510C43A6B7}"/>
                </a:ext>
              </a:extLst>
            </p:cNvPr>
            <p:cNvGrpSpPr/>
            <p:nvPr/>
          </p:nvGrpSpPr>
          <p:grpSpPr>
            <a:xfrm flipH="1">
              <a:off x="238462" y="2313719"/>
              <a:ext cx="911757" cy="911757"/>
              <a:chOff x="5748995" y="2936241"/>
              <a:chExt cx="1626668" cy="1626668"/>
            </a:xfrm>
          </p:grpSpPr>
          <p:sp>
            <p:nvSpPr>
              <p:cNvPr id="10" name="Oval 9">
                <a:extLst>
                  <a:ext uri="{FF2B5EF4-FFF2-40B4-BE49-F238E27FC236}">
                    <a16:creationId xmlns:a16="http://schemas.microsoft.com/office/drawing/2014/main" id="{6549358E-329C-A447-866C-A6C285E9732F}"/>
                  </a:ext>
                </a:extLst>
              </p:cNvPr>
              <p:cNvSpPr/>
              <p:nvPr/>
            </p:nvSpPr>
            <p:spPr>
              <a:xfrm>
                <a:off x="5748995" y="2936241"/>
                <a:ext cx="1626668" cy="1626668"/>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Oval 10">
                <a:extLst>
                  <a:ext uri="{FF2B5EF4-FFF2-40B4-BE49-F238E27FC236}">
                    <a16:creationId xmlns:a16="http://schemas.microsoft.com/office/drawing/2014/main" id="{A4443DDD-4019-BD42-B1F8-AB33C78DBA2A}"/>
                  </a:ext>
                </a:extLst>
              </p:cNvPr>
              <p:cNvSpPr/>
              <p:nvPr/>
            </p:nvSpPr>
            <p:spPr>
              <a:xfrm>
                <a:off x="5968783" y="3455736"/>
                <a:ext cx="191456" cy="19145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4CFCA126-9DD1-D143-B8DD-2938AB9783D8}"/>
                  </a:ext>
                </a:extLst>
              </p:cNvPr>
              <p:cNvSpPr/>
              <p:nvPr/>
            </p:nvSpPr>
            <p:spPr>
              <a:xfrm>
                <a:off x="6676501" y="3455736"/>
                <a:ext cx="191456" cy="19145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Block Arc 12">
                <a:extLst>
                  <a:ext uri="{FF2B5EF4-FFF2-40B4-BE49-F238E27FC236}">
                    <a16:creationId xmlns:a16="http://schemas.microsoft.com/office/drawing/2014/main" id="{F525DB74-7D23-C649-B31D-AB076D0B6675}"/>
                  </a:ext>
                </a:extLst>
              </p:cNvPr>
              <p:cNvSpPr/>
              <p:nvPr/>
            </p:nvSpPr>
            <p:spPr>
              <a:xfrm rot="10800000">
                <a:off x="6012686" y="3116969"/>
                <a:ext cx="803710" cy="803710"/>
              </a:xfrm>
              <a:prstGeom prst="blockArc">
                <a:avLst>
                  <a:gd name="adj1" fmla="val 12722426"/>
                  <a:gd name="adj2" fmla="val 19601697"/>
                  <a:gd name="adj3" fmla="val 1292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9" name="Cloud Callout 8">
              <a:extLst>
                <a:ext uri="{FF2B5EF4-FFF2-40B4-BE49-F238E27FC236}">
                  <a16:creationId xmlns:a16="http://schemas.microsoft.com/office/drawing/2014/main" id="{7A17A75F-8145-F249-8F15-DF0CFF937393}"/>
                </a:ext>
              </a:extLst>
            </p:cNvPr>
            <p:cNvSpPr/>
            <p:nvPr/>
          </p:nvSpPr>
          <p:spPr>
            <a:xfrm>
              <a:off x="228600" y="1371599"/>
              <a:ext cx="1143000" cy="714756"/>
            </a:xfrm>
            <a:prstGeom prst="cloudCallout">
              <a:avLst>
                <a:gd name="adj1" fmla="val -9205"/>
                <a:gd name="adj2" fmla="val 90233"/>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err="1">
                  <a:solidFill>
                    <a:schemeClr val="tx1"/>
                  </a:solidFill>
                </a:rPr>
                <a:t>hm</a:t>
              </a:r>
              <a:r>
                <a:rPr lang="en-US" sz="1100" b="1" dirty="0">
                  <a:solidFill>
                    <a:schemeClr val="tx1"/>
                  </a:solidFill>
                </a:rPr>
                <a:t>!</a:t>
              </a:r>
            </a:p>
          </p:txBody>
        </p:sp>
      </p:grpSp>
      <p:sp>
        <p:nvSpPr>
          <p:cNvPr id="15" name="TextBox 14">
            <a:extLst>
              <a:ext uri="{FF2B5EF4-FFF2-40B4-BE49-F238E27FC236}">
                <a16:creationId xmlns:a16="http://schemas.microsoft.com/office/drawing/2014/main" id="{1B1C9031-7C08-F84D-80E4-0D489B6712E4}"/>
              </a:ext>
            </a:extLst>
          </p:cNvPr>
          <p:cNvSpPr txBox="1"/>
          <p:nvPr/>
        </p:nvSpPr>
        <p:spPr>
          <a:xfrm>
            <a:off x="178851" y="3656858"/>
            <a:ext cx="887949" cy="1107996"/>
          </a:xfrm>
          <a:prstGeom prst="rect">
            <a:avLst/>
          </a:prstGeom>
          <a:noFill/>
        </p:spPr>
        <p:txBody>
          <a:bodyPr wrap="square" rtlCol="0">
            <a:spAutoFit/>
          </a:bodyPr>
          <a:lstStyle/>
          <a:p>
            <a:pPr algn="ctr"/>
            <a:r>
              <a:rPr lang="en-US" sz="2200" dirty="0"/>
              <a:t>you write code.</a:t>
            </a:r>
          </a:p>
        </p:txBody>
      </p:sp>
      <p:sp>
        <p:nvSpPr>
          <p:cNvPr id="16" name="Down Arrow 15">
            <a:extLst>
              <a:ext uri="{FF2B5EF4-FFF2-40B4-BE49-F238E27FC236}">
                <a16:creationId xmlns:a16="http://schemas.microsoft.com/office/drawing/2014/main" id="{AE6061EB-3654-7B4E-BE3B-F9D5F33A7B4A}"/>
              </a:ext>
            </a:extLst>
          </p:cNvPr>
          <p:cNvSpPr/>
          <p:nvPr/>
        </p:nvSpPr>
        <p:spPr>
          <a:xfrm>
            <a:off x="432731" y="2408351"/>
            <a:ext cx="340186"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nip Single Corner Rectangle 16">
            <a:extLst>
              <a:ext uri="{FF2B5EF4-FFF2-40B4-BE49-F238E27FC236}">
                <a16:creationId xmlns:a16="http://schemas.microsoft.com/office/drawing/2014/main" id="{8DA70DD5-4C94-094E-BB81-F82BA5D80D1E}"/>
              </a:ext>
            </a:extLst>
          </p:cNvPr>
          <p:cNvSpPr/>
          <p:nvPr/>
        </p:nvSpPr>
        <p:spPr>
          <a:xfrm>
            <a:off x="193599" y="2866148"/>
            <a:ext cx="762001" cy="799358"/>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r>
              <a:rPr lang="en-US" sz="600" b="1" dirty="0" err="1">
                <a:solidFill>
                  <a:srgbClr val="FF0000"/>
                </a:solidFill>
                <a:latin typeface="Consolas" panose="020B0609020204030204" pitchFamily="49" charset="0"/>
                <a:cs typeface="Consolas" panose="020B0609020204030204" pitchFamily="49" charset="0"/>
              </a:rPr>
              <a:t>int</a:t>
            </a:r>
            <a:r>
              <a:rPr lang="en-US" sz="600" b="1" dirty="0">
                <a:solidFill>
                  <a:schemeClr val="tx1"/>
                </a:solidFill>
                <a:latin typeface="Consolas" panose="020B0609020204030204" pitchFamily="49" charset="0"/>
                <a:cs typeface="Consolas" panose="020B0609020204030204" pitchFamily="49" charset="0"/>
              </a:rPr>
              <a:t> main() {</a:t>
            </a:r>
          </a:p>
          <a:p>
            <a:r>
              <a:rPr lang="en-US" sz="600" b="1" dirty="0" err="1">
                <a:solidFill>
                  <a:schemeClr val="tx1"/>
                </a:solidFill>
                <a:latin typeface="Consolas" panose="020B0609020204030204" pitchFamily="49" charset="0"/>
                <a:cs typeface="Consolas" panose="020B0609020204030204" pitchFamily="49" charset="0"/>
              </a:rPr>
              <a:t>printf</a:t>
            </a:r>
            <a:r>
              <a:rPr lang="en-US" sz="600" b="1" dirty="0">
                <a:solidFill>
                  <a:schemeClr val="tx1"/>
                </a:solidFill>
                <a:latin typeface="Consolas" panose="020B0609020204030204" pitchFamily="49" charset="0"/>
                <a:cs typeface="Consolas" panose="020B0609020204030204" pitchFamily="49" charset="0"/>
              </a:rPr>
              <a:t>(</a:t>
            </a:r>
            <a:r>
              <a:rPr lang="en-US" sz="600" b="1" dirty="0">
                <a:solidFill>
                  <a:schemeClr val="accent6">
                    <a:lumMod val="75000"/>
                  </a:schemeClr>
                </a:solidFill>
                <a:latin typeface="Consolas" panose="020B0609020204030204" pitchFamily="49" charset="0"/>
                <a:cs typeface="Consolas" panose="020B0609020204030204" pitchFamily="49" charset="0"/>
              </a:rPr>
              <a:t>"hello, world!\n”</a:t>
            </a:r>
            <a:r>
              <a:rPr lang="en-US" sz="600" b="1" dirty="0">
                <a:solidFill>
                  <a:schemeClr val="tx1"/>
                </a:solidFill>
                <a:latin typeface="Consolas" panose="020B0609020204030204" pitchFamily="49" charset="0"/>
                <a:cs typeface="Consolas" panose="020B0609020204030204" pitchFamily="49" charset="0"/>
              </a:rPr>
              <a:t>);</a:t>
            </a:r>
          </a:p>
          <a:p>
            <a:r>
              <a:rPr lang="en-US" sz="600" b="1" dirty="0">
                <a:solidFill>
                  <a:srgbClr val="FF0000"/>
                </a:solidFill>
                <a:latin typeface="Consolas" panose="020B0609020204030204" pitchFamily="49" charset="0"/>
                <a:cs typeface="Consolas" panose="020B0609020204030204" pitchFamily="49" charset="0"/>
              </a:rPr>
              <a:t>return</a:t>
            </a:r>
            <a:r>
              <a:rPr lang="en-US" sz="600" b="1" dirty="0">
                <a:solidFill>
                  <a:schemeClr val="tx1"/>
                </a:solidFill>
                <a:latin typeface="Consolas" panose="020B0609020204030204" pitchFamily="49" charset="0"/>
                <a:cs typeface="Consolas" panose="020B0609020204030204" pitchFamily="49" charset="0"/>
              </a:rPr>
              <a:t> </a:t>
            </a:r>
            <a:r>
              <a:rPr lang="en-US" sz="600" b="1" dirty="0">
                <a:solidFill>
                  <a:schemeClr val="accent3">
                    <a:lumMod val="75000"/>
                  </a:schemeClr>
                </a:solidFill>
                <a:latin typeface="Consolas" panose="020B0609020204030204" pitchFamily="49" charset="0"/>
                <a:cs typeface="Consolas" panose="020B0609020204030204" pitchFamily="49" charset="0"/>
              </a:rPr>
              <a:t>0</a:t>
            </a:r>
            <a:r>
              <a:rPr lang="en-US" sz="600" b="1" dirty="0">
                <a:solidFill>
                  <a:schemeClr val="tx1"/>
                </a:solidFill>
                <a:latin typeface="Consolas" panose="020B0609020204030204" pitchFamily="49" charset="0"/>
                <a:cs typeface="Consolas" panose="020B0609020204030204" pitchFamily="49" charset="0"/>
              </a:rPr>
              <a:t>;</a:t>
            </a:r>
            <a:br>
              <a:rPr lang="en-US" sz="600" b="1" dirty="0">
                <a:solidFill>
                  <a:schemeClr val="tx1"/>
                </a:solidFill>
                <a:latin typeface="Consolas" panose="020B0609020204030204" pitchFamily="49" charset="0"/>
                <a:cs typeface="Consolas" panose="020B0609020204030204" pitchFamily="49" charset="0"/>
              </a:rPr>
            </a:br>
            <a:r>
              <a:rPr lang="en-US" sz="600" b="1" dirty="0">
                <a:solidFill>
                  <a:schemeClr val="tx1"/>
                </a:solidFill>
                <a:latin typeface="Consolas" panose="020B0609020204030204" pitchFamily="49" charset="0"/>
                <a:cs typeface="Consolas" panose="020B0609020204030204" pitchFamily="49" charset="0"/>
              </a:rPr>
              <a:t>}</a:t>
            </a:r>
          </a:p>
        </p:txBody>
      </p:sp>
      <p:sp>
        <p:nvSpPr>
          <p:cNvPr id="18" name="Down Arrow 17">
            <a:extLst>
              <a:ext uri="{FF2B5EF4-FFF2-40B4-BE49-F238E27FC236}">
                <a16:creationId xmlns:a16="http://schemas.microsoft.com/office/drawing/2014/main" id="{63035C5C-BF26-7740-8C57-DFF5DF1A64BD}"/>
              </a:ext>
            </a:extLst>
          </p:cNvPr>
          <p:cNvSpPr/>
          <p:nvPr/>
        </p:nvSpPr>
        <p:spPr>
          <a:xfrm rot="14400000">
            <a:off x="1050279" y="2609565"/>
            <a:ext cx="340186"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7032D4E-66C8-5247-9D2E-1E97A9BC0EF8}"/>
              </a:ext>
            </a:extLst>
          </p:cNvPr>
          <p:cNvSpPr txBox="1"/>
          <p:nvPr/>
        </p:nvSpPr>
        <p:spPr>
          <a:xfrm>
            <a:off x="1103670" y="3042620"/>
            <a:ext cx="1696653" cy="769441"/>
          </a:xfrm>
          <a:prstGeom prst="rect">
            <a:avLst/>
          </a:prstGeom>
          <a:noFill/>
        </p:spPr>
        <p:txBody>
          <a:bodyPr wrap="square" rtlCol="0">
            <a:spAutoFit/>
          </a:bodyPr>
          <a:lstStyle/>
          <a:p>
            <a:pPr algn="ctr"/>
            <a:r>
              <a:rPr lang="en-US" sz="2200" dirty="0"/>
              <a:t>it gets </a:t>
            </a:r>
            <a:r>
              <a:rPr lang="en-US" sz="2200" b="1" dirty="0"/>
              <a:t>pre-processed.</a:t>
            </a:r>
          </a:p>
        </p:txBody>
      </p:sp>
      <p:sp>
        <p:nvSpPr>
          <p:cNvPr id="20" name="Snip Single Corner Rectangle 19">
            <a:extLst>
              <a:ext uri="{FF2B5EF4-FFF2-40B4-BE49-F238E27FC236}">
                <a16:creationId xmlns:a16="http://schemas.microsoft.com/office/drawing/2014/main" id="{4F9FFFC2-53D6-1843-A6D7-5266B263A815}"/>
              </a:ext>
            </a:extLst>
          </p:cNvPr>
          <p:cNvSpPr/>
          <p:nvPr/>
        </p:nvSpPr>
        <p:spPr>
          <a:xfrm>
            <a:off x="2815535" y="1521393"/>
            <a:ext cx="762001" cy="799358"/>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r>
              <a:rPr lang="en-US" sz="600" b="1" dirty="0">
                <a:solidFill>
                  <a:schemeClr val="tx1"/>
                </a:solidFill>
                <a:latin typeface="Consolas" panose="020B0609020204030204" pitchFamily="49" charset="0"/>
                <a:cs typeface="Consolas" panose="020B0609020204030204" pitchFamily="49" charset="0"/>
              </a:rPr>
              <a:t>blah blah blah a whole bunch more code than you started with </a:t>
            </a:r>
            <a:r>
              <a:rPr lang="en-US" sz="600" b="1" dirty="0" err="1">
                <a:solidFill>
                  <a:schemeClr val="tx1"/>
                </a:solidFill>
                <a:latin typeface="Consolas" panose="020B0609020204030204" pitchFamily="49" charset="0"/>
                <a:cs typeface="Consolas" panose="020B0609020204030204" pitchFamily="49" charset="0"/>
              </a:rPr>
              <a:t>lololol</a:t>
            </a:r>
            <a:endParaRPr lang="en-US" sz="600" b="1" dirty="0">
              <a:solidFill>
                <a:schemeClr val="tx1"/>
              </a:solidFill>
              <a:latin typeface="Consolas" panose="020B0609020204030204" pitchFamily="49" charset="0"/>
              <a:cs typeface="Consolas" panose="020B0609020204030204" pitchFamily="49" charset="0"/>
            </a:endParaRPr>
          </a:p>
        </p:txBody>
      </p:sp>
      <p:sp>
        <p:nvSpPr>
          <p:cNvPr id="21" name="Down Arrow 20">
            <a:extLst>
              <a:ext uri="{FF2B5EF4-FFF2-40B4-BE49-F238E27FC236}">
                <a16:creationId xmlns:a16="http://schemas.microsoft.com/office/drawing/2014/main" id="{B27D5BC1-8224-4F4E-8D07-E1858472FEC6}"/>
              </a:ext>
            </a:extLst>
          </p:cNvPr>
          <p:cNvSpPr/>
          <p:nvPr/>
        </p:nvSpPr>
        <p:spPr>
          <a:xfrm rot="14400000">
            <a:off x="2392959" y="1846399"/>
            <a:ext cx="340186"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C2E392F-B4B2-8045-A963-A87CE0D9B9BD}"/>
              </a:ext>
            </a:extLst>
          </p:cNvPr>
          <p:cNvSpPr txBox="1"/>
          <p:nvPr/>
        </p:nvSpPr>
        <p:spPr>
          <a:xfrm>
            <a:off x="3722494" y="1802452"/>
            <a:ext cx="3810643" cy="1107996"/>
          </a:xfrm>
          <a:prstGeom prst="rect">
            <a:avLst/>
          </a:prstGeom>
          <a:noFill/>
        </p:spPr>
        <p:txBody>
          <a:bodyPr wrap="square" rtlCol="0">
            <a:spAutoFit/>
          </a:bodyPr>
          <a:lstStyle/>
          <a:p>
            <a:pPr algn="ctr"/>
            <a:r>
              <a:rPr lang="en-US" sz="2200" dirty="0"/>
              <a:t>it gets </a:t>
            </a:r>
            <a:r>
              <a:rPr lang="en-US" sz="2200" b="1" dirty="0"/>
              <a:t>compiled</a:t>
            </a:r>
            <a:r>
              <a:rPr lang="en-US" sz="2200" dirty="0"/>
              <a:t> into assembly, then assembled into an </a:t>
            </a:r>
            <a:r>
              <a:rPr lang="en-US" sz="2200" b="1" dirty="0"/>
              <a:t>object file.</a:t>
            </a:r>
          </a:p>
        </p:txBody>
      </p:sp>
      <p:sp>
        <p:nvSpPr>
          <p:cNvPr id="23" name="Rectangle 22">
            <a:extLst>
              <a:ext uri="{FF2B5EF4-FFF2-40B4-BE49-F238E27FC236}">
                <a16:creationId xmlns:a16="http://schemas.microsoft.com/office/drawing/2014/main" id="{0B96D4E9-E25D-7D45-AB01-57567D7CB2F9}"/>
              </a:ext>
            </a:extLst>
          </p:cNvPr>
          <p:cNvSpPr/>
          <p:nvPr/>
        </p:nvSpPr>
        <p:spPr>
          <a:xfrm>
            <a:off x="1485144" y="2188369"/>
            <a:ext cx="842630" cy="677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Consolas" panose="020B0609020204030204" pitchFamily="49" charset="0"/>
                <a:cs typeface="Consolas" panose="020B0609020204030204" pitchFamily="49" charset="0"/>
              </a:rPr>
              <a:t>cpp</a:t>
            </a:r>
            <a:endParaRPr lang="en-US" sz="1800" b="1" dirty="0">
              <a:latin typeface="Consolas" panose="020B0609020204030204" pitchFamily="49" charset="0"/>
              <a:cs typeface="Consolas" panose="020B0609020204030204" pitchFamily="49" charset="0"/>
            </a:endParaRPr>
          </a:p>
        </p:txBody>
      </p:sp>
      <p:sp>
        <p:nvSpPr>
          <p:cNvPr id="24" name="Rectangle 23">
            <a:extLst>
              <a:ext uri="{FF2B5EF4-FFF2-40B4-BE49-F238E27FC236}">
                <a16:creationId xmlns:a16="http://schemas.microsoft.com/office/drawing/2014/main" id="{3B56C9F6-725C-564E-8F02-5E87815AF146}"/>
              </a:ext>
            </a:extLst>
          </p:cNvPr>
          <p:cNvSpPr/>
          <p:nvPr/>
        </p:nvSpPr>
        <p:spPr>
          <a:xfrm>
            <a:off x="4120189" y="1060074"/>
            <a:ext cx="842630" cy="677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onsolas" panose="020B0609020204030204" pitchFamily="49" charset="0"/>
                <a:cs typeface="Consolas" panose="020B0609020204030204" pitchFamily="49" charset="0"/>
              </a:rPr>
              <a:t>cc</a:t>
            </a:r>
            <a:endParaRPr lang="en-US" sz="1800" b="1" dirty="0">
              <a:latin typeface="Consolas" panose="020B0609020204030204" pitchFamily="49" charset="0"/>
              <a:cs typeface="Consolas" panose="020B0609020204030204" pitchFamily="49" charset="0"/>
            </a:endParaRPr>
          </a:p>
        </p:txBody>
      </p:sp>
      <p:sp>
        <p:nvSpPr>
          <p:cNvPr id="25" name="Down Arrow 24">
            <a:extLst>
              <a:ext uri="{FF2B5EF4-FFF2-40B4-BE49-F238E27FC236}">
                <a16:creationId xmlns:a16="http://schemas.microsoft.com/office/drawing/2014/main" id="{E44E5A92-0763-8F46-B4B5-DB2264FB455F}"/>
              </a:ext>
            </a:extLst>
          </p:cNvPr>
          <p:cNvSpPr/>
          <p:nvPr/>
        </p:nvSpPr>
        <p:spPr>
          <a:xfrm rot="15035658">
            <a:off x="3652835" y="1306637"/>
            <a:ext cx="340186"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a:extLst>
              <a:ext uri="{FF2B5EF4-FFF2-40B4-BE49-F238E27FC236}">
                <a16:creationId xmlns:a16="http://schemas.microsoft.com/office/drawing/2014/main" id="{4DDBFC59-15C0-6941-9293-D7D50305298A}"/>
              </a:ext>
            </a:extLst>
          </p:cNvPr>
          <p:cNvSpPr/>
          <p:nvPr/>
        </p:nvSpPr>
        <p:spPr>
          <a:xfrm rot="16200000">
            <a:off x="5073199" y="1136544"/>
            <a:ext cx="340186"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nip Single Corner Rectangle 26">
            <a:extLst>
              <a:ext uri="{FF2B5EF4-FFF2-40B4-BE49-F238E27FC236}">
                <a16:creationId xmlns:a16="http://schemas.microsoft.com/office/drawing/2014/main" id="{A2B75755-9FDC-6C44-BA6A-08ECDC89398E}"/>
              </a:ext>
            </a:extLst>
          </p:cNvPr>
          <p:cNvSpPr/>
          <p:nvPr/>
        </p:nvSpPr>
        <p:spPr>
          <a:xfrm>
            <a:off x="5492715" y="933622"/>
            <a:ext cx="762001" cy="799358"/>
          </a:xfrm>
          <a:prstGeom prst="snip1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0" rtlCol="0" anchor="t"/>
          <a:lstStyle/>
          <a:p>
            <a:r>
              <a:rPr lang="en-US" sz="600" b="1" dirty="0">
                <a:solidFill>
                  <a:schemeClr val="tx1"/>
                </a:solidFill>
                <a:latin typeface="Consolas" panose="020B0609020204030204" pitchFamily="49" charset="0"/>
                <a:cs typeface="Consolas" panose="020B0609020204030204" pitchFamily="49" charset="0"/>
              </a:rPr>
              <a:t>_start:</a:t>
            </a:r>
          </a:p>
          <a:p>
            <a:r>
              <a:rPr lang="en-US" sz="600" b="1" dirty="0">
                <a:solidFill>
                  <a:schemeClr val="tx1"/>
                </a:solidFill>
                <a:latin typeface="Consolas" panose="020B0609020204030204" pitchFamily="49" charset="0"/>
                <a:cs typeface="Consolas" panose="020B0609020204030204" pitchFamily="49" charset="0"/>
              </a:rPr>
              <a:t>    </a:t>
            </a:r>
            <a:r>
              <a:rPr lang="en-US" sz="600" b="1" dirty="0">
                <a:solidFill>
                  <a:srgbClr val="FF0000"/>
                </a:solidFill>
                <a:latin typeface="Consolas" panose="020B0609020204030204" pitchFamily="49" charset="0"/>
                <a:cs typeface="Consolas" panose="020B0609020204030204" pitchFamily="49" charset="0"/>
              </a:rPr>
              <a:t>push</a:t>
            </a:r>
            <a:r>
              <a:rPr lang="en-US" sz="600" b="1" dirty="0">
                <a:solidFill>
                  <a:schemeClr val="tx1"/>
                </a:solidFill>
                <a:latin typeface="Consolas" panose="020B0609020204030204" pitchFamily="49" charset="0"/>
                <a:cs typeface="Consolas" panose="020B0609020204030204" pitchFamily="49" charset="0"/>
              </a:rPr>
              <a:t> </a:t>
            </a:r>
            <a:r>
              <a:rPr lang="en-US" sz="600" b="1" dirty="0" err="1">
                <a:solidFill>
                  <a:schemeClr val="tx1"/>
                </a:solidFill>
                <a:latin typeface="Consolas" panose="020B0609020204030204" pitchFamily="49" charset="0"/>
                <a:cs typeface="Consolas" panose="020B0609020204030204" pitchFamily="49" charset="0"/>
              </a:rPr>
              <a:t>rbp</a:t>
            </a:r>
            <a:endParaRPr lang="en-US" sz="600" b="1" dirty="0">
              <a:solidFill>
                <a:schemeClr val="tx1"/>
              </a:solidFill>
              <a:latin typeface="Consolas" panose="020B0609020204030204" pitchFamily="49" charset="0"/>
              <a:cs typeface="Consolas" panose="020B0609020204030204" pitchFamily="49" charset="0"/>
            </a:endParaRPr>
          </a:p>
          <a:p>
            <a:r>
              <a:rPr lang="en-US" sz="600" b="1" dirty="0">
                <a:solidFill>
                  <a:schemeClr val="tx1"/>
                </a:solidFill>
                <a:latin typeface="Consolas" panose="020B0609020204030204" pitchFamily="49" charset="0"/>
                <a:cs typeface="Consolas" panose="020B0609020204030204" pitchFamily="49" charset="0"/>
              </a:rPr>
              <a:t>    </a:t>
            </a:r>
            <a:r>
              <a:rPr lang="en-US" sz="600" b="1" dirty="0" err="1">
                <a:solidFill>
                  <a:srgbClr val="FF0000"/>
                </a:solidFill>
                <a:latin typeface="Consolas" panose="020B0609020204030204" pitchFamily="49" charset="0"/>
                <a:cs typeface="Consolas" panose="020B0609020204030204" pitchFamily="49" charset="0"/>
              </a:rPr>
              <a:t>mov</a:t>
            </a:r>
            <a:r>
              <a:rPr lang="en-US" sz="600" b="1" dirty="0">
                <a:solidFill>
                  <a:schemeClr val="tx1"/>
                </a:solidFill>
                <a:latin typeface="Consolas" panose="020B0609020204030204" pitchFamily="49" charset="0"/>
                <a:cs typeface="Consolas" panose="020B0609020204030204" pitchFamily="49" charset="0"/>
              </a:rPr>
              <a:t> fs, xx</a:t>
            </a:r>
          </a:p>
          <a:p>
            <a:r>
              <a:rPr lang="en-US" sz="600" b="1" dirty="0">
                <a:solidFill>
                  <a:schemeClr val="tx1"/>
                </a:solidFill>
                <a:latin typeface="Consolas" panose="020B0609020204030204" pitchFamily="49" charset="0"/>
                <a:cs typeface="Consolas" panose="020B0609020204030204" pitchFamily="49" charset="0"/>
              </a:rPr>
              <a:t>    </a:t>
            </a:r>
            <a:r>
              <a:rPr lang="en-US" sz="600" b="1" dirty="0" err="1">
                <a:solidFill>
                  <a:srgbClr val="FF0000"/>
                </a:solidFill>
                <a:latin typeface="Consolas" panose="020B0609020204030204" pitchFamily="49" charset="0"/>
                <a:cs typeface="Consolas" panose="020B0609020204030204" pitchFamily="49" charset="0"/>
              </a:rPr>
              <a:t>mov</a:t>
            </a:r>
            <a:r>
              <a:rPr lang="en-US" sz="600" b="1" dirty="0">
                <a:solidFill>
                  <a:schemeClr val="tx1"/>
                </a:solidFill>
                <a:latin typeface="Consolas" panose="020B0609020204030204" pitchFamily="49" charset="0"/>
                <a:cs typeface="Consolas" panose="020B0609020204030204" pitchFamily="49" charset="0"/>
              </a:rPr>
              <a:t> </a:t>
            </a:r>
            <a:r>
              <a:rPr lang="en-US" sz="600" b="1" dirty="0" err="1">
                <a:solidFill>
                  <a:schemeClr val="tx1"/>
                </a:solidFill>
                <a:latin typeface="Consolas" panose="020B0609020204030204" pitchFamily="49" charset="0"/>
                <a:cs typeface="Consolas" panose="020B0609020204030204" pitchFamily="49" charset="0"/>
              </a:rPr>
              <a:t>rdi</a:t>
            </a:r>
            <a:r>
              <a:rPr lang="en-US" sz="600" b="1" dirty="0">
                <a:solidFill>
                  <a:schemeClr val="tx1"/>
                </a:solidFill>
                <a:latin typeface="Consolas" panose="020B0609020204030204" pitchFamily="49" charset="0"/>
                <a:cs typeface="Consolas" panose="020B0609020204030204" pitchFamily="49" charset="0"/>
              </a:rPr>
              <a:t>,</a:t>
            </a:r>
          </a:p>
          <a:p>
            <a:r>
              <a:rPr lang="en-US" sz="600" b="1" dirty="0">
                <a:solidFill>
                  <a:schemeClr val="tx1"/>
                </a:solidFill>
                <a:latin typeface="Consolas" panose="020B0609020204030204" pitchFamily="49" charset="0"/>
                <a:cs typeface="Consolas" panose="020B0609020204030204" pitchFamily="49" charset="0"/>
              </a:rPr>
              <a:t>    </a:t>
            </a:r>
            <a:r>
              <a:rPr lang="en-US" sz="600" b="1" dirty="0" err="1">
                <a:solidFill>
                  <a:srgbClr val="FF0000"/>
                </a:solidFill>
                <a:latin typeface="Consolas" panose="020B0609020204030204" pitchFamily="49" charset="0"/>
                <a:cs typeface="Consolas" panose="020B0609020204030204" pitchFamily="49" charset="0"/>
              </a:rPr>
              <a:t>mov</a:t>
            </a:r>
            <a:r>
              <a:rPr lang="en-US" sz="600" b="1" dirty="0">
                <a:solidFill>
                  <a:schemeClr val="tx1"/>
                </a:solidFill>
                <a:latin typeface="Consolas" panose="020B0609020204030204" pitchFamily="49" charset="0"/>
                <a:cs typeface="Consolas" panose="020B0609020204030204" pitchFamily="49" charset="0"/>
              </a:rPr>
              <a:t> </a:t>
            </a:r>
            <a:r>
              <a:rPr lang="en-US" sz="600" b="1" dirty="0" err="1">
                <a:solidFill>
                  <a:schemeClr val="tx1"/>
                </a:solidFill>
                <a:latin typeface="Consolas" panose="020B0609020204030204" pitchFamily="49" charset="0"/>
                <a:cs typeface="Consolas" panose="020B0609020204030204" pitchFamily="49" charset="0"/>
              </a:rPr>
              <a:t>esi</a:t>
            </a:r>
            <a:r>
              <a:rPr lang="en-US" sz="600" b="1" dirty="0">
                <a:solidFill>
                  <a:schemeClr val="tx1"/>
                </a:solidFill>
                <a:latin typeface="Consolas" panose="020B0609020204030204" pitchFamily="49" charset="0"/>
                <a:cs typeface="Consolas" panose="020B0609020204030204" pitchFamily="49" charset="0"/>
              </a:rPr>
              <a:t>,</a:t>
            </a:r>
          </a:p>
          <a:p>
            <a:r>
              <a:rPr lang="en-US" sz="600" b="1" dirty="0">
                <a:solidFill>
                  <a:schemeClr val="tx1"/>
                </a:solidFill>
                <a:latin typeface="Consolas" panose="020B0609020204030204" pitchFamily="49" charset="0"/>
                <a:cs typeface="Consolas" panose="020B0609020204030204" pitchFamily="49" charset="0"/>
              </a:rPr>
              <a:t>    </a:t>
            </a:r>
            <a:r>
              <a:rPr lang="en-US" sz="600" b="1" dirty="0">
                <a:solidFill>
                  <a:srgbClr val="FF0000"/>
                </a:solidFill>
                <a:latin typeface="Consolas" panose="020B0609020204030204" pitchFamily="49" charset="0"/>
                <a:cs typeface="Consolas" panose="020B0609020204030204" pitchFamily="49" charset="0"/>
              </a:rPr>
              <a:t>lea</a:t>
            </a:r>
            <a:r>
              <a:rPr lang="en-US" sz="600" b="1" dirty="0">
                <a:solidFill>
                  <a:schemeClr val="tx1"/>
                </a:solidFill>
                <a:latin typeface="Consolas" panose="020B0609020204030204" pitchFamily="49" charset="0"/>
                <a:cs typeface="Consolas" panose="020B0609020204030204" pitchFamily="49" charset="0"/>
              </a:rPr>
              <a:t> </a:t>
            </a:r>
            <a:r>
              <a:rPr lang="en-US" sz="600" b="1" dirty="0" err="1">
                <a:solidFill>
                  <a:schemeClr val="tx1"/>
                </a:solidFill>
                <a:latin typeface="Consolas" panose="020B0609020204030204" pitchFamily="49" charset="0"/>
                <a:cs typeface="Consolas" panose="020B0609020204030204" pitchFamily="49" charset="0"/>
              </a:rPr>
              <a:t>edx</a:t>
            </a:r>
            <a:r>
              <a:rPr lang="en-US" sz="600" b="1" dirty="0">
                <a:solidFill>
                  <a:schemeClr val="tx1"/>
                </a:solidFill>
                <a:latin typeface="Consolas" panose="020B0609020204030204" pitchFamily="49" charset="0"/>
                <a:cs typeface="Consolas" panose="020B0609020204030204" pitchFamily="49" charset="0"/>
              </a:rPr>
              <a:t>,</a:t>
            </a:r>
          </a:p>
          <a:p>
            <a:r>
              <a:rPr lang="en-US" sz="600" b="1" dirty="0">
                <a:solidFill>
                  <a:schemeClr val="tx1"/>
                </a:solidFill>
                <a:latin typeface="Consolas" panose="020B0609020204030204" pitchFamily="49" charset="0"/>
                <a:cs typeface="Consolas" panose="020B0609020204030204" pitchFamily="49" charset="0"/>
              </a:rPr>
              <a:t>    </a:t>
            </a:r>
            <a:r>
              <a:rPr lang="en-US" sz="600" b="1" dirty="0">
                <a:solidFill>
                  <a:srgbClr val="FF0000"/>
                </a:solidFill>
                <a:latin typeface="Consolas" panose="020B0609020204030204" pitchFamily="49" charset="0"/>
                <a:cs typeface="Consolas" panose="020B0609020204030204" pitchFamily="49" charset="0"/>
              </a:rPr>
              <a:t>call</a:t>
            </a:r>
          </a:p>
        </p:txBody>
      </p:sp>
      <p:sp>
        <p:nvSpPr>
          <p:cNvPr id="28" name="Down Arrow 27">
            <a:extLst>
              <a:ext uri="{FF2B5EF4-FFF2-40B4-BE49-F238E27FC236}">
                <a16:creationId xmlns:a16="http://schemas.microsoft.com/office/drawing/2014/main" id="{EFC329B5-36A6-024C-98EF-2348940BACB9}"/>
              </a:ext>
            </a:extLst>
          </p:cNvPr>
          <p:cNvSpPr/>
          <p:nvPr/>
        </p:nvSpPr>
        <p:spPr>
          <a:xfrm rot="16200000">
            <a:off x="6443740" y="1136544"/>
            <a:ext cx="340186"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0025526-597F-A648-AAC7-11909A9B0AE9}"/>
              </a:ext>
            </a:extLst>
          </p:cNvPr>
          <p:cNvSpPr/>
          <p:nvPr/>
        </p:nvSpPr>
        <p:spPr>
          <a:xfrm>
            <a:off x="6856728" y="1033726"/>
            <a:ext cx="842630" cy="677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onsolas" panose="020B0609020204030204" pitchFamily="49" charset="0"/>
                <a:cs typeface="Consolas" panose="020B0609020204030204" pitchFamily="49" charset="0"/>
              </a:rPr>
              <a:t>as</a:t>
            </a:r>
            <a:endParaRPr lang="en-US" sz="1800" b="1" dirty="0">
              <a:latin typeface="Consolas" panose="020B0609020204030204" pitchFamily="49" charset="0"/>
              <a:cs typeface="Consolas" panose="020B0609020204030204" pitchFamily="49" charset="0"/>
            </a:endParaRPr>
          </a:p>
        </p:txBody>
      </p:sp>
      <p:sp>
        <p:nvSpPr>
          <p:cNvPr id="31" name="Down Arrow 30">
            <a:extLst>
              <a:ext uri="{FF2B5EF4-FFF2-40B4-BE49-F238E27FC236}">
                <a16:creationId xmlns:a16="http://schemas.microsoft.com/office/drawing/2014/main" id="{3FBC62A7-088B-904E-B1FF-9D29A4EFAEDF}"/>
              </a:ext>
            </a:extLst>
          </p:cNvPr>
          <p:cNvSpPr/>
          <p:nvPr/>
        </p:nvSpPr>
        <p:spPr>
          <a:xfrm rot="18018398">
            <a:off x="7773659" y="1188610"/>
            <a:ext cx="340186"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5D87F563-807D-B34F-8757-640C29C1749F}"/>
              </a:ext>
            </a:extLst>
          </p:cNvPr>
          <p:cNvGrpSpPr/>
          <p:nvPr/>
        </p:nvGrpSpPr>
        <p:grpSpPr>
          <a:xfrm>
            <a:off x="8142902" y="1521393"/>
            <a:ext cx="806973" cy="1284424"/>
            <a:chOff x="6858000" y="422730"/>
            <a:chExt cx="2057400" cy="4863846"/>
          </a:xfrm>
        </p:grpSpPr>
        <p:sp>
          <p:nvSpPr>
            <p:cNvPr id="33" name="Rectangle 32">
              <a:extLst>
                <a:ext uri="{FF2B5EF4-FFF2-40B4-BE49-F238E27FC236}">
                  <a16:creationId xmlns:a16="http://schemas.microsoft.com/office/drawing/2014/main" id="{A937C9F6-F498-2E45-9A8F-E835F1C251D8}"/>
                </a:ext>
              </a:extLst>
            </p:cNvPr>
            <p:cNvSpPr/>
            <p:nvPr/>
          </p:nvSpPr>
          <p:spPr>
            <a:xfrm>
              <a:off x="6858000" y="422730"/>
              <a:ext cx="2057400" cy="1905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latin typeface="Consolas" charset="0"/>
                  <a:ea typeface="Consolas" charset="0"/>
                  <a:cs typeface="Consolas" charset="0"/>
                </a:rPr>
                <a:t>.text</a:t>
              </a:r>
              <a:endParaRPr lang="en-US" sz="1100" b="1" dirty="0">
                <a:latin typeface="Consolas" charset="0"/>
                <a:ea typeface="Consolas" charset="0"/>
                <a:cs typeface="Consolas" charset="0"/>
              </a:endParaRPr>
            </a:p>
          </p:txBody>
        </p:sp>
        <p:sp>
          <p:nvSpPr>
            <p:cNvPr id="34" name="Rectangle 33">
              <a:extLst>
                <a:ext uri="{FF2B5EF4-FFF2-40B4-BE49-F238E27FC236}">
                  <a16:creationId xmlns:a16="http://schemas.microsoft.com/office/drawing/2014/main" id="{28100CF5-6A36-604B-969F-BB1EB69123E6}"/>
                </a:ext>
              </a:extLst>
            </p:cNvPr>
            <p:cNvSpPr/>
            <p:nvPr/>
          </p:nvSpPr>
          <p:spPr>
            <a:xfrm>
              <a:off x="6858000" y="2321980"/>
              <a:ext cx="2057400" cy="990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Consolas" charset="0"/>
                  <a:ea typeface="Consolas" charset="0"/>
                  <a:cs typeface="Consolas" charset="0"/>
                </a:rPr>
                <a:t>.data</a:t>
              </a:r>
            </a:p>
          </p:txBody>
        </p:sp>
        <p:sp>
          <p:nvSpPr>
            <p:cNvPr id="35" name="Rectangle 34">
              <a:extLst>
                <a:ext uri="{FF2B5EF4-FFF2-40B4-BE49-F238E27FC236}">
                  <a16:creationId xmlns:a16="http://schemas.microsoft.com/office/drawing/2014/main" id="{0AA60E23-8A2F-FA44-A193-E5089D8D65EF}"/>
                </a:ext>
              </a:extLst>
            </p:cNvPr>
            <p:cNvSpPr/>
            <p:nvPr/>
          </p:nvSpPr>
          <p:spPr>
            <a:xfrm>
              <a:off x="6858000" y="3311210"/>
              <a:ext cx="2057399" cy="990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Consolas" charset="0"/>
                  <a:ea typeface="Consolas" charset="0"/>
                  <a:cs typeface="Consolas" charset="0"/>
                </a:rPr>
                <a:t>.</a:t>
              </a:r>
              <a:r>
                <a:rPr lang="en-US" sz="1100" b="1" dirty="0" err="1">
                  <a:latin typeface="Consolas" charset="0"/>
                  <a:ea typeface="Consolas" charset="0"/>
                  <a:cs typeface="Consolas" charset="0"/>
                </a:rPr>
                <a:t>bss</a:t>
              </a:r>
              <a:endParaRPr lang="en-US" sz="1100" b="1" dirty="0">
                <a:latin typeface="Consolas" charset="0"/>
                <a:ea typeface="Consolas" charset="0"/>
                <a:cs typeface="Consolas" charset="0"/>
              </a:endParaRPr>
            </a:p>
          </p:txBody>
        </p:sp>
        <p:sp>
          <p:nvSpPr>
            <p:cNvPr id="36" name="Rectangle 35">
              <a:extLst>
                <a:ext uri="{FF2B5EF4-FFF2-40B4-BE49-F238E27FC236}">
                  <a16:creationId xmlns:a16="http://schemas.microsoft.com/office/drawing/2014/main" id="{EC83B360-4286-394D-9775-51C28239C024}"/>
                </a:ext>
              </a:extLst>
            </p:cNvPr>
            <p:cNvSpPr/>
            <p:nvPr/>
          </p:nvSpPr>
          <p:spPr>
            <a:xfrm>
              <a:off x="6858000" y="4295976"/>
              <a:ext cx="2057399" cy="990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Consolas" charset="0"/>
                  <a:ea typeface="Consolas" charset="0"/>
                  <a:cs typeface="Consolas" charset="0"/>
                </a:rPr>
                <a:t>.</a:t>
              </a:r>
              <a:r>
                <a:rPr lang="en-US" sz="1100" b="1" dirty="0" err="1">
                  <a:latin typeface="Consolas" charset="0"/>
                  <a:ea typeface="Consolas" charset="0"/>
                  <a:cs typeface="Consolas" charset="0"/>
                </a:rPr>
                <a:t>rodata</a:t>
              </a:r>
              <a:endParaRPr lang="en-US" sz="1100" b="1" dirty="0">
                <a:latin typeface="Consolas" charset="0"/>
                <a:ea typeface="Consolas" charset="0"/>
                <a:cs typeface="Consolas" charset="0"/>
              </a:endParaRPr>
            </a:p>
          </p:txBody>
        </p:sp>
      </p:grpSp>
      <p:sp>
        <p:nvSpPr>
          <p:cNvPr id="42" name="Rectangle 41">
            <a:extLst>
              <a:ext uri="{FF2B5EF4-FFF2-40B4-BE49-F238E27FC236}">
                <a16:creationId xmlns:a16="http://schemas.microsoft.com/office/drawing/2014/main" id="{1D83E9D9-EB7D-B543-9C76-DA48EF501324}"/>
              </a:ext>
            </a:extLst>
          </p:cNvPr>
          <p:cNvSpPr/>
          <p:nvPr/>
        </p:nvSpPr>
        <p:spPr>
          <a:xfrm>
            <a:off x="6892773" y="2987918"/>
            <a:ext cx="842630" cy="677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Consolas" panose="020B0609020204030204" pitchFamily="49" charset="0"/>
                <a:cs typeface="Consolas" panose="020B0609020204030204" pitchFamily="49" charset="0"/>
              </a:rPr>
              <a:t>ld</a:t>
            </a:r>
            <a:endParaRPr lang="en-US" sz="1800" b="1" dirty="0">
              <a:latin typeface="Consolas" panose="020B0609020204030204" pitchFamily="49" charset="0"/>
              <a:cs typeface="Consolas" panose="020B0609020204030204" pitchFamily="49" charset="0"/>
            </a:endParaRPr>
          </a:p>
        </p:txBody>
      </p:sp>
      <p:sp>
        <p:nvSpPr>
          <p:cNvPr id="43" name="Down Arrow 42">
            <a:extLst>
              <a:ext uri="{FF2B5EF4-FFF2-40B4-BE49-F238E27FC236}">
                <a16:creationId xmlns:a16="http://schemas.microsoft.com/office/drawing/2014/main" id="{47F5387F-C9CC-DE45-A122-5D50B3E7F2EE}"/>
              </a:ext>
            </a:extLst>
          </p:cNvPr>
          <p:cNvSpPr/>
          <p:nvPr/>
        </p:nvSpPr>
        <p:spPr>
          <a:xfrm rot="2730239">
            <a:off x="7741924" y="2675648"/>
            <a:ext cx="340186"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0EC3EE7A-1E17-3845-BE4D-87957DEE1629}"/>
              </a:ext>
            </a:extLst>
          </p:cNvPr>
          <p:cNvSpPr txBox="1"/>
          <p:nvPr/>
        </p:nvSpPr>
        <p:spPr>
          <a:xfrm>
            <a:off x="3511941" y="3001395"/>
            <a:ext cx="3189668" cy="1107996"/>
          </a:xfrm>
          <a:prstGeom prst="rect">
            <a:avLst/>
          </a:prstGeom>
          <a:noFill/>
        </p:spPr>
        <p:txBody>
          <a:bodyPr wrap="square" rtlCol="0">
            <a:spAutoFit/>
          </a:bodyPr>
          <a:lstStyle/>
          <a:p>
            <a:pPr algn="ctr"/>
            <a:r>
              <a:rPr lang="en-US" sz="2200" dirty="0"/>
              <a:t>it’s then </a:t>
            </a:r>
            <a:r>
              <a:rPr lang="en-US" sz="2200" b="1" dirty="0"/>
              <a:t>linked</a:t>
            </a:r>
            <a:r>
              <a:rPr lang="en-US" sz="2200" dirty="0"/>
              <a:t> with other objects/libraries to make an </a:t>
            </a:r>
            <a:r>
              <a:rPr lang="en-US" sz="2200" b="1" dirty="0"/>
              <a:t>executable.</a:t>
            </a:r>
          </a:p>
        </p:txBody>
      </p:sp>
      <p:sp>
        <p:nvSpPr>
          <p:cNvPr id="45" name="Down Arrow 44">
            <a:extLst>
              <a:ext uri="{FF2B5EF4-FFF2-40B4-BE49-F238E27FC236}">
                <a16:creationId xmlns:a16="http://schemas.microsoft.com/office/drawing/2014/main" id="{B04A9094-748C-0942-8756-A35EBA4BB32F}"/>
              </a:ext>
            </a:extLst>
          </p:cNvPr>
          <p:cNvSpPr/>
          <p:nvPr/>
        </p:nvSpPr>
        <p:spPr>
          <a:xfrm rot="5400000">
            <a:off x="7879595" y="3289847"/>
            <a:ext cx="340186"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a:extLst>
              <a:ext uri="{FF2B5EF4-FFF2-40B4-BE49-F238E27FC236}">
                <a16:creationId xmlns:a16="http://schemas.microsoft.com/office/drawing/2014/main" id="{E6D51022-C782-2E41-9F92-2116520D5FC8}"/>
              </a:ext>
            </a:extLst>
          </p:cNvPr>
          <p:cNvSpPr/>
          <p:nvPr/>
        </p:nvSpPr>
        <p:spPr>
          <a:xfrm rot="7893024">
            <a:off x="7778742" y="3727715"/>
            <a:ext cx="340186"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4EEAA96B-E46A-3F43-90EB-4ECA7D40E568}"/>
              </a:ext>
            </a:extLst>
          </p:cNvPr>
          <p:cNvGrpSpPr/>
          <p:nvPr/>
        </p:nvGrpSpPr>
        <p:grpSpPr>
          <a:xfrm>
            <a:off x="8345456" y="2951693"/>
            <a:ext cx="769242" cy="762000"/>
            <a:chOff x="7843948" y="3595845"/>
            <a:chExt cx="769242" cy="762000"/>
          </a:xfrm>
        </p:grpSpPr>
        <p:pic>
          <p:nvPicPr>
            <p:cNvPr id="46" name="Picture 45" descr="Image result for puzzle piece symbol">
              <a:extLst>
                <a:ext uri="{FF2B5EF4-FFF2-40B4-BE49-F238E27FC236}">
                  <a16:creationId xmlns:a16="http://schemas.microsoft.com/office/drawing/2014/main" id="{E7AF4EFC-99EC-A447-9369-185033D4CA64}"/>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437" b="100000" l="0" r="100000">
                          <a14:foregroundMark x1="54598" y1="98276" x2="62644" y2="98563"/>
                          <a14:foregroundMark x1="35632" y1="57471" x2="52874" y2="61782"/>
                          <a14:foregroundMark x1="16954" y1="41667" x2="50000" y2="41954"/>
                          <a14:foregroundMark x1="5747" y1="29885" x2="11207" y2="78448"/>
                          <a14:foregroundMark x1="16092" y1="60920" x2="55460" y2="43678"/>
                          <a14:foregroundMark x1="39943" y1="32759" x2="10920" y2="50862"/>
                          <a14:foregroundMark x1="4885" y1="27011" x2="71839" y2="29023"/>
                          <a14:foregroundMark x1="71839" y1="28736" x2="71839" y2="93391"/>
                          <a14:foregroundMark x1="71839" y1="92816" x2="52874" y2="94253"/>
                          <a14:foregroundMark x1="52874" y1="93678" x2="52874" y2="50575"/>
                          <a14:foregroundMark x1="4310" y1="93678" x2="25000" y2="94828"/>
                          <a14:foregroundMark x1="25000" y1="94540" x2="23563" y2="54598"/>
                          <a14:foregroundMark x1="89080" y1="60632" x2="78736" y2="61494"/>
                          <a14:foregroundMark x1="39655" y1="6897" x2="39080" y2="23276"/>
                        </a14:backgroundRemoval>
                      </a14:imgEffect>
                    </a14:imgLayer>
                  </a14:imgProps>
                </a:ext>
              </a:extLst>
            </a:blip>
            <a:srcRect/>
            <a:stretch>
              <a:fillRect/>
            </a:stretch>
          </p:blipFill>
          <p:spPr bwMode="auto">
            <a:xfrm>
              <a:off x="7851190" y="3595845"/>
              <a:ext cx="762000" cy="762000"/>
            </a:xfrm>
            <a:prstGeom prst="rect">
              <a:avLst/>
            </a:prstGeom>
            <a:noFill/>
          </p:spPr>
        </p:pic>
        <p:sp>
          <p:nvSpPr>
            <p:cNvPr id="49" name="TextBox 48">
              <a:extLst>
                <a:ext uri="{FF2B5EF4-FFF2-40B4-BE49-F238E27FC236}">
                  <a16:creationId xmlns:a16="http://schemas.microsoft.com/office/drawing/2014/main" id="{6A3498CB-8AA7-1949-ACD3-2EC5529C754C}"/>
                </a:ext>
              </a:extLst>
            </p:cNvPr>
            <p:cNvSpPr txBox="1"/>
            <p:nvPr/>
          </p:nvSpPr>
          <p:spPr>
            <a:xfrm>
              <a:off x="7843948" y="3872507"/>
              <a:ext cx="646331" cy="261610"/>
            </a:xfrm>
            <a:prstGeom prst="rect">
              <a:avLst/>
            </a:prstGeom>
            <a:noFill/>
          </p:spPr>
          <p:txBody>
            <a:bodyPr wrap="none" rtlCol="0">
              <a:spAutoFit/>
            </a:bodyPr>
            <a:lstStyle/>
            <a:p>
              <a:r>
                <a:rPr lang="en-US" sz="1100" b="1" dirty="0" err="1">
                  <a:latin typeface="Consolas" panose="020B0609020204030204" pitchFamily="49" charset="0"/>
                  <a:cs typeface="Consolas" panose="020B0609020204030204" pitchFamily="49" charset="0"/>
                </a:rPr>
                <a:t>libc.a</a:t>
              </a:r>
              <a:endParaRPr lang="en-US" sz="1100" b="1" dirty="0">
                <a:latin typeface="Consolas" panose="020B0609020204030204" pitchFamily="49" charset="0"/>
                <a:cs typeface="Consolas" panose="020B0609020204030204" pitchFamily="49" charset="0"/>
              </a:endParaRPr>
            </a:p>
          </p:txBody>
        </p:sp>
      </p:grpSp>
      <p:grpSp>
        <p:nvGrpSpPr>
          <p:cNvPr id="51" name="Group 50">
            <a:extLst>
              <a:ext uri="{FF2B5EF4-FFF2-40B4-BE49-F238E27FC236}">
                <a16:creationId xmlns:a16="http://schemas.microsoft.com/office/drawing/2014/main" id="{DCD2715B-8FDF-464C-B526-3EF49A5E32DE}"/>
              </a:ext>
            </a:extLst>
          </p:cNvPr>
          <p:cNvGrpSpPr/>
          <p:nvPr/>
        </p:nvGrpSpPr>
        <p:grpSpPr>
          <a:xfrm>
            <a:off x="8194052" y="3902958"/>
            <a:ext cx="785618" cy="762000"/>
            <a:chOff x="7643545" y="4495017"/>
            <a:chExt cx="785618" cy="762000"/>
          </a:xfrm>
        </p:grpSpPr>
        <p:pic>
          <p:nvPicPr>
            <p:cNvPr id="47" name="Picture 46" descr="Image result for puzzle piece symbol">
              <a:extLst>
                <a:ext uri="{FF2B5EF4-FFF2-40B4-BE49-F238E27FC236}">
                  <a16:creationId xmlns:a16="http://schemas.microsoft.com/office/drawing/2014/main" id="{387ED8E1-A5F3-8445-9D85-5B3253B1BD7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437" b="100000" l="0" r="100000">
                          <a14:foregroundMark x1="54598" y1="98276" x2="62644" y2="98563"/>
                          <a14:foregroundMark x1="35632" y1="57471" x2="52874" y2="61782"/>
                          <a14:foregroundMark x1="16954" y1="41667" x2="50000" y2="41954"/>
                          <a14:foregroundMark x1="5747" y1="29885" x2="11207" y2="78448"/>
                          <a14:foregroundMark x1="16092" y1="60920" x2="55460" y2="43678"/>
                          <a14:foregroundMark x1="39943" y1="32759" x2="10920" y2="50862"/>
                          <a14:foregroundMark x1="4885" y1="27011" x2="71839" y2="29023"/>
                          <a14:foregroundMark x1="71839" y1="28736" x2="71839" y2="93391"/>
                          <a14:foregroundMark x1="71839" y1="92816" x2="52874" y2="94253"/>
                          <a14:foregroundMark x1="52874" y1="93678" x2="52874" y2="50575"/>
                          <a14:foregroundMark x1="4310" y1="93678" x2="25000" y2="94828"/>
                          <a14:foregroundMark x1="25000" y1="94540" x2="23563" y2="54598"/>
                          <a14:foregroundMark x1="89080" y1="60632" x2="78736" y2="61494"/>
                          <a14:foregroundMark x1="39655" y1="6897" x2="39080" y2="23276"/>
                        </a14:backgroundRemoval>
                      </a14:imgEffect>
                    </a14:imgLayer>
                  </a14:imgProps>
                </a:ext>
              </a:extLst>
            </a:blip>
            <a:srcRect/>
            <a:stretch>
              <a:fillRect/>
            </a:stretch>
          </p:blipFill>
          <p:spPr bwMode="auto">
            <a:xfrm>
              <a:off x="7667163" y="4495017"/>
              <a:ext cx="762000" cy="762000"/>
            </a:xfrm>
            <a:prstGeom prst="rect">
              <a:avLst/>
            </a:prstGeom>
            <a:noFill/>
          </p:spPr>
        </p:pic>
        <p:sp>
          <p:nvSpPr>
            <p:cNvPr id="50" name="TextBox 49">
              <a:extLst>
                <a:ext uri="{FF2B5EF4-FFF2-40B4-BE49-F238E27FC236}">
                  <a16:creationId xmlns:a16="http://schemas.microsoft.com/office/drawing/2014/main" id="{F4EEB9DE-2527-E94B-AF84-C3ACCA7E734E}"/>
                </a:ext>
              </a:extLst>
            </p:cNvPr>
            <p:cNvSpPr txBox="1"/>
            <p:nvPr/>
          </p:nvSpPr>
          <p:spPr>
            <a:xfrm>
              <a:off x="7643545" y="4781835"/>
              <a:ext cx="646331" cy="261610"/>
            </a:xfrm>
            <a:prstGeom prst="rect">
              <a:avLst/>
            </a:prstGeom>
            <a:noFill/>
          </p:spPr>
          <p:txBody>
            <a:bodyPr wrap="none" rtlCol="0">
              <a:spAutoFit/>
            </a:bodyPr>
            <a:lstStyle/>
            <a:p>
              <a:r>
                <a:rPr lang="en-US" sz="1100" b="1" dirty="0" err="1">
                  <a:latin typeface="Consolas" panose="020B0609020204030204" pitchFamily="49" charset="0"/>
                  <a:cs typeface="Consolas" panose="020B0609020204030204" pitchFamily="49" charset="0"/>
                </a:rPr>
                <a:t>libm.a</a:t>
              </a:r>
              <a:endParaRPr lang="en-US" sz="1100" b="1" dirty="0">
                <a:latin typeface="Consolas" panose="020B0609020204030204" pitchFamily="49" charset="0"/>
                <a:cs typeface="Consolas" panose="020B0609020204030204" pitchFamily="49" charset="0"/>
              </a:endParaRPr>
            </a:p>
          </p:txBody>
        </p:sp>
      </p:grpSp>
      <p:sp>
        <p:nvSpPr>
          <p:cNvPr id="53" name="Down Arrow 52">
            <a:extLst>
              <a:ext uri="{FF2B5EF4-FFF2-40B4-BE49-F238E27FC236}">
                <a16:creationId xmlns:a16="http://schemas.microsoft.com/office/drawing/2014/main" id="{75A7AC69-710E-ED46-B711-917541092A0B}"/>
              </a:ext>
            </a:extLst>
          </p:cNvPr>
          <p:cNvSpPr/>
          <p:nvPr/>
        </p:nvSpPr>
        <p:spPr>
          <a:xfrm rot="1068702">
            <a:off x="6717101" y="3762961"/>
            <a:ext cx="340186"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E3250D3B-31E2-C144-8A28-1B4BA52A61E2}"/>
              </a:ext>
            </a:extLst>
          </p:cNvPr>
          <p:cNvSpPr/>
          <p:nvPr/>
        </p:nvSpPr>
        <p:spPr>
          <a:xfrm>
            <a:off x="6172200" y="4283958"/>
            <a:ext cx="1105843" cy="7833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onsolas" panose="020B0609020204030204" pitchFamily="49" charset="0"/>
                <a:cs typeface="Consolas" panose="020B0609020204030204" pitchFamily="49" charset="0"/>
              </a:rPr>
              <a:t>hello</a:t>
            </a:r>
          </a:p>
        </p:txBody>
      </p:sp>
    </p:spTree>
    <p:extLst>
      <p:ext uri="{BB962C8B-B14F-4D97-AF65-F5344CB8AC3E}">
        <p14:creationId xmlns:p14="http://schemas.microsoft.com/office/powerpoint/2010/main" val="3809430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grpId="0" nodeType="afterEffect">
                                  <p:stCondLst>
                                    <p:cond delay="500"/>
                                  </p:stCondLst>
                                  <p:childTnLst>
                                    <p:set>
                                      <p:cBhvr>
                                        <p:cTn id="59" dur="1" fill="hold">
                                          <p:stCondLst>
                                            <p:cond delay="0"/>
                                          </p:stCondLst>
                                        </p:cTn>
                                        <p:tgtEl>
                                          <p:spTgt spid="45"/>
                                        </p:tgtEl>
                                        <p:attrNameLst>
                                          <p:attrName>style.visibility</p:attrName>
                                        </p:attrNameLst>
                                      </p:cBhvr>
                                      <p:to>
                                        <p:strVal val="visible"/>
                                      </p:to>
                                    </p:set>
                                  </p:childTnLst>
                                </p:cTn>
                              </p:par>
                              <p:par>
                                <p:cTn id="60" presetID="1" presetClass="entr" presetSubtype="0" fill="hold" nodeType="withEffect">
                                  <p:stCondLst>
                                    <p:cond delay="500"/>
                                  </p:stCondLst>
                                  <p:childTnLst>
                                    <p:set>
                                      <p:cBhvr>
                                        <p:cTn id="61" dur="1" fill="hold">
                                          <p:stCondLst>
                                            <p:cond delay="0"/>
                                          </p:stCondLst>
                                        </p:cTn>
                                        <p:tgtEl>
                                          <p:spTgt spid="52"/>
                                        </p:tgtEl>
                                        <p:attrNameLst>
                                          <p:attrName>style.visibility</p:attrName>
                                        </p:attrNameLst>
                                      </p:cBhvr>
                                      <p:to>
                                        <p:strVal val="visible"/>
                                      </p:to>
                                    </p:set>
                                  </p:childTnLst>
                                </p:cTn>
                              </p:par>
                            </p:childTnLst>
                          </p:cTn>
                        </p:par>
                        <p:par>
                          <p:cTn id="62" fill="hold">
                            <p:stCondLst>
                              <p:cond delay="500"/>
                            </p:stCondLst>
                            <p:childTnLst>
                              <p:par>
                                <p:cTn id="63" presetID="1" presetClass="entr" presetSubtype="0" fill="hold" grpId="0" nodeType="afterEffect">
                                  <p:stCondLst>
                                    <p:cond delay="50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nodeType="withEffect">
                                  <p:stCondLst>
                                    <p:cond delay="500"/>
                                  </p:stCondLst>
                                  <p:childTnLst>
                                    <p:set>
                                      <p:cBhvr>
                                        <p:cTn id="66" dur="1" fill="hold">
                                          <p:stCondLst>
                                            <p:cond delay="0"/>
                                          </p:stCondLst>
                                        </p:cTn>
                                        <p:tgtEl>
                                          <p:spTgt spid="51"/>
                                        </p:tgtEl>
                                        <p:attrNameLst>
                                          <p:attrName>style.visibility</p:attrName>
                                        </p:attrNameLst>
                                      </p:cBhvr>
                                      <p:to>
                                        <p:strVal val="visible"/>
                                      </p:to>
                                    </p:set>
                                  </p:childTnLst>
                                </p:cTn>
                              </p:par>
                            </p:childTnLst>
                          </p:cTn>
                        </p:par>
                        <p:par>
                          <p:cTn id="67" fill="hold">
                            <p:stCondLst>
                              <p:cond delay="1000"/>
                            </p:stCondLst>
                            <p:childTnLst>
                              <p:par>
                                <p:cTn id="68" presetID="1" presetClass="entr" presetSubtype="0" fill="hold" grpId="0" nodeType="afterEffect">
                                  <p:stCondLst>
                                    <p:cond delay="500"/>
                                  </p:stCondLst>
                                  <p:childTnLst>
                                    <p:set>
                                      <p:cBhvr>
                                        <p:cTn id="69" dur="1" fill="hold">
                                          <p:stCondLst>
                                            <p:cond delay="0"/>
                                          </p:stCondLst>
                                        </p:cTn>
                                        <p:tgtEl>
                                          <p:spTgt spid="53"/>
                                        </p:tgtEl>
                                        <p:attrNameLst>
                                          <p:attrName>style.visibility</p:attrName>
                                        </p:attrNameLst>
                                      </p:cBhvr>
                                      <p:to>
                                        <p:strVal val="visible"/>
                                      </p:to>
                                    </p:set>
                                  </p:childTnLst>
                                </p:cTn>
                              </p:par>
                              <p:par>
                                <p:cTn id="70" presetID="1" presetClass="entr" presetSubtype="0" fill="hold" grpId="0" nodeType="withEffect">
                                  <p:stCondLst>
                                    <p:cond delay="500"/>
                                  </p:stCondLst>
                                  <p:childTnLst>
                                    <p:set>
                                      <p:cBhvr>
                                        <p:cTn id="71"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P spid="19" grpId="0"/>
      <p:bldP spid="20" grpId="0" animBg="1"/>
      <p:bldP spid="21" grpId="0" animBg="1"/>
      <p:bldP spid="22" grpId="0"/>
      <p:bldP spid="23" grpId="0" animBg="1"/>
      <p:bldP spid="24" grpId="0" animBg="1"/>
      <p:bldP spid="25" grpId="0" animBg="1"/>
      <p:bldP spid="26" grpId="0" animBg="1"/>
      <p:bldP spid="27" grpId="0" animBg="1"/>
      <p:bldP spid="28" grpId="0" animBg="1"/>
      <p:bldP spid="30" grpId="0" animBg="1"/>
      <p:bldP spid="31" grpId="0" animBg="1"/>
      <p:bldP spid="42" grpId="0" animBg="1"/>
      <p:bldP spid="43" grpId="0" animBg="1"/>
      <p:bldP spid="44" grpId="0"/>
      <p:bldP spid="45" grpId="0" animBg="1"/>
      <p:bldP spid="48" grpId="0" animBg="1"/>
      <p:bldP spid="53" grpId="0" animBg="1"/>
      <p:bldP spid="5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48B1F-82D3-3245-AF36-A2375CC215E7}"/>
              </a:ext>
            </a:extLst>
          </p:cNvPr>
          <p:cNvSpPr>
            <a:spLocks noGrp="1"/>
          </p:cNvSpPr>
          <p:nvPr>
            <p:ph type="title"/>
          </p:nvPr>
        </p:nvSpPr>
        <p:spPr/>
        <p:txBody>
          <a:bodyPr/>
          <a:lstStyle/>
          <a:p>
            <a:r>
              <a:rPr lang="en-US" dirty="0"/>
              <a:t>Hatching the egg</a:t>
            </a:r>
          </a:p>
        </p:txBody>
      </p:sp>
      <p:sp>
        <p:nvSpPr>
          <p:cNvPr id="3" name="Content Placeholder 2">
            <a:extLst>
              <a:ext uri="{FF2B5EF4-FFF2-40B4-BE49-F238E27FC236}">
                <a16:creationId xmlns:a16="http://schemas.microsoft.com/office/drawing/2014/main" id="{365295FE-5211-124A-8945-6DDC0212D291}"/>
              </a:ext>
            </a:extLst>
          </p:cNvPr>
          <p:cNvSpPr>
            <a:spLocks noGrp="1"/>
          </p:cNvSpPr>
          <p:nvPr>
            <p:ph idx="1"/>
          </p:nvPr>
        </p:nvSpPr>
        <p:spPr>
          <a:xfrm>
            <a:off x="152400" y="495302"/>
            <a:ext cx="8991600" cy="495300"/>
          </a:xfrm>
        </p:spPr>
        <p:txBody>
          <a:bodyPr/>
          <a:lstStyle/>
          <a:p>
            <a:r>
              <a:rPr lang="en-US" dirty="0"/>
              <a:t>you run the executable from your shell with </a:t>
            </a:r>
            <a:r>
              <a:rPr lang="en-US" b="1" dirty="0">
                <a:latin typeface="Consolas" panose="020B0609020204030204" pitchFamily="49" charset="0"/>
                <a:cs typeface="Consolas" panose="020B0609020204030204" pitchFamily="49" charset="0"/>
              </a:rPr>
              <a:t>./hello</a:t>
            </a:r>
            <a:r>
              <a:rPr lang="en-US" dirty="0"/>
              <a:t> .</a:t>
            </a:r>
          </a:p>
        </p:txBody>
      </p:sp>
      <p:sp>
        <p:nvSpPr>
          <p:cNvPr id="4" name="Footer Placeholder 3">
            <a:extLst>
              <a:ext uri="{FF2B5EF4-FFF2-40B4-BE49-F238E27FC236}">
                <a16:creationId xmlns:a16="http://schemas.microsoft.com/office/drawing/2014/main" id="{4C742FEE-D454-6943-BFE4-E8A800D3D44F}"/>
              </a:ext>
            </a:extLst>
          </p:cNvPr>
          <p:cNvSpPr>
            <a:spLocks noGrp="1"/>
          </p:cNvSpPr>
          <p:nvPr>
            <p:ph type="ftr" sz="quarter" idx="11"/>
          </p:nvPr>
        </p:nvSpPr>
        <p:spPr/>
        <p:txBody>
          <a:bodyPr/>
          <a:lstStyle/>
          <a:p>
            <a:r>
              <a:rPr lang="cs-CZ"/>
              <a:t>CS449</a:t>
            </a:r>
            <a:endParaRPr lang="en-US"/>
          </a:p>
        </p:txBody>
      </p:sp>
      <p:sp>
        <p:nvSpPr>
          <p:cNvPr id="5" name="Slide Number Placeholder 4">
            <a:extLst>
              <a:ext uri="{FF2B5EF4-FFF2-40B4-BE49-F238E27FC236}">
                <a16:creationId xmlns:a16="http://schemas.microsoft.com/office/drawing/2014/main" id="{EC1210C6-7BC0-534A-879E-BB79B31B2E01}"/>
              </a:ext>
            </a:extLst>
          </p:cNvPr>
          <p:cNvSpPr>
            <a:spLocks noGrp="1"/>
          </p:cNvSpPr>
          <p:nvPr>
            <p:ph type="sldNum" sz="quarter" idx="12"/>
          </p:nvPr>
        </p:nvSpPr>
        <p:spPr/>
        <p:txBody>
          <a:bodyPr/>
          <a:lstStyle/>
          <a:p>
            <a:fld id="{3552B95B-556F-44BD-91A5-D80C1B9E2BB3}" type="slidenum">
              <a:rPr lang="en-US" smtClean="0"/>
              <a:pPr/>
              <a:t>18</a:t>
            </a:fld>
            <a:endParaRPr lang="en-US"/>
          </a:p>
        </p:txBody>
      </p:sp>
      <p:grpSp>
        <p:nvGrpSpPr>
          <p:cNvPr id="18" name="Group 17">
            <a:extLst>
              <a:ext uri="{FF2B5EF4-FFF2-40B4-BE49-F238E27FC236}">
                <a16:creationId xmlns:a16="http://schemas.microsoft.com/office/drawing/2014/main" id="{1D8C4AD2-A4CD-E548-AF7D-B505E011D24B}"/>
              </a:ext>
            </a:extLst>
          </p:cNvPr>
          <p:cNvGrpSpPr/>
          <p:nvPr/>
        </p:nvGrpSpPr>
        <p:grpSpPr>
          <a:xfrm>
            <a:off x="304800" y="1181100"/>
            <a:ext cx="1162129" cy="1710910"/>
            <a:chOff x="1219200" y="1967543"/>
            <a:chExt cx="1447800" cy="2131480"/>
          </a:xfrm>
        </p:grpSpPr>
        <p:sp>
          <p:nvSpPr>
            <p:cNvPr id="19" name="Rectangle 18">
              <a:extLst>
                <a:ext uri="{FF2B5EF4-FFF2-40B4-BE49-F238E27FC236}">
                  <a16:creationId xmlns:a16="http://schemas.microsoft.com/office/drawing/2014/main" id="{FCFA88F7-8B82-B448-9F10-1440D0377BB4}"/>
                </a:ext>
              </a:extLst>
            </p:cNvPr>
            <p:cNvSpPr/>
            <p:nvPr/>
          </p:nvSpPr>
          <p:spPr>
            <a:xfrm>
              <a:off x="1219200" y="3337023"/>
              <a:ext cx="1447800" cy="7620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b="1" dirty="0"/>
                <a:t>bash</a:t>
              </a:r>
            </a:p>
          </p:txBody>
        </p:sp>
        <p:sp>
          <p:nvSpPr>
            <p:cNvPr id="20" name="Rectangle 19">
              <a:extLst>
                <a:ext uri="{FF2B5EF4-FFF2-40B4-BE49-F238E27FC236}">
                  <a16:creationId xmlns:a16="http://schemas.microsoft.com/office/drawing/2014/main" id="{F60C0BC0-F520-214A-A2C9-2F130EE8EB70}"/>
                </a:ext>
              </a:extLst>
            </p:cNvPr>
            <p:cNvSpPr/>
            <p:nvPr/>
          </p:nvSpPr>
          <p:spPr>
            <a:xfrm>
              <a:off x="1219200" y="1967543"/>
              <a:ext cx="1447800" cy="13694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b="1" dirty="0"/>
                <a:t>Memory</a:t>
              </a:r>
            </a:p>
          </p:txBody>
        </p:sp>
      </p:grpSp>
      <p:grpSp>
        <p:nvGrpSpPr>
          <p:cNvPr id="21" name="Group 20">
            <a:extLst>
              <a:ext uri="{FF2B5EF4-FFF2-40B4-BE49-F238E27FC236}">
                <a16:creationId xmlns:a16="http://schemas.microsoft.com/office/drawing/2014/main" id="{A40B7CED-94A1-6E44-B903-03E847310F6C}"/>
              </a:ext>
            </a:extLst>
          </p:cNvPr>
          <p:cNvGrpSpPr/>
          <p:nvPr/>
        </p:nvGrpSpPr>
        <p:grpSpPr>
          <a:xfrm>
            <a:off x="304800" y="1181100"/>
            <a:ext cx="1162129" cy="1710910"/>
            <a:chOff x="3086100" y="2043743"/>
            <a:chExt cx="1447800" cy="2131480"/>
          </a:xfrm>
        </p:grpSpPr>
        <p:sp>
          <p:nvSpPr>
            <p:cNvPr id="22" name="Rectangle 21">
              <a:extLst>
                <a:ext uri="{FF2B5EF4-FFF2-40B4-BE49-F238E27FC236}">
                  <a16:creationId xmlns:a16="http://schemas.microsoft.com/office/drawing/2014/main" id="{19DF0107-10EB-8644-A5D5-2AD4EC0E25E3}"/>
                </a:ext>
              </a:extLst>
            </p:cNvPr>
            <p:cNvSpPr/>
            <p:nvPr/>
          </p:nvSpPr>
          <p:spPr>
            <a:xfrm>
              <a:off x="3086100" y="3413223"/>
              <a:ext cx="1447800" cy="7620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b="1" dirty="0"/>
                <a:t>bash</a:t>
              </a:r>
            </a:p>
          </p:txBody>
        </p:sp>
        <p:sp>
          <p:nvSpPr>
            <p:cNvPr id="23" name="Rectangle 22">
              <a:extLst>
                <a:ext uri="{FF2B5EF4-FFF2-40B4-BE49-F238E27FC236}">
                  <a16:creationId xmlns:a16="http://schemas.microsoft.com/office/drawing/2014/main" id="{F6784567-27BF-1D43-AB68-6A860A8971C4}"/>
                </a:ext>
              </a:extLst>
            </p:cNvPr>
            <p:cNvSpPr/>
            <p:nvPr/>
          </p:nvSpPr>
          <p:spPr>
            <a:xfrm>
              <a:off x="3086100" y="2043743"/>
              <a:ext cx="1447800" cy="13694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b="1" dirty="0"/>
                <a:t>Memory</a:t>
              </a:r>
            </a:p>
          </p:txBody>
        </p:sp>
      </p:grpSp>
      <p:grpSp>
        <p:nvGrpSpPr>
          <p:cNvPr id="29" name="Group 28">
            <a:extLst>
              <a:ext uri="{FF2B5EF4-FFF2-40B4-BE49-F238E27FC236}">
                <a16:creationId xmlns:a16="http://schemas.microsoft.com/office/drawing/2014/main" id="{195544D9-A438-D343-B648-5F596D280C5A}"/>
              </a:ext>
            </a:extLst>
          </p:cNvPr>
          <p:cNvGrpSpPr/>
          <p:nvPr/>
        </p:nvGrpSpPr>
        <p:grpSpPr>
          <a:xfrm>
            <a:off x="1881558" y="1181100"/>
            <a:ext cx="1162130" cy="1710910"/>
            <a:chOff x="3086099" y="2043743"/>
            <a:chExt cx="1447801" cy="2131480"/>
          </a:xfrm>
        </p:grpSpPr>
        <p:sp>
          <p:nvSpPr>
            <p:cNvPr id="30" name="Rectangle 29">
              <a:extLst>
                <a:ext uri="{FF2B5EF4-FFF2-40B4-BE49-F238E27FC236}">
                  <a16:creationId xmlns:a16="http://schemas.microsoft.com/office/drawing/2014/main" id="{AD65AE28-4C90-094A-B131-729125CE7270}"/>
                </a:ext>
              </a:extLst>
            </p:cNvPr>
            <p:cNvSpPr/>
            <p:nvPr/>
          </p:nvSpPr>
          <p:spPr>
            <a:xfrm>
              <a:off x="3086100" y="3413223"/>
              <a:ext cx="1447800" cy="762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b="1" dirty="0"/>
                <a:t>./hello</a:t>
              </a:r>
            </a:p>
          </p:txBody>
        </p:sp>
        <p:sp>
          <p:nvSpPr>
            <p:cNvPr id="31" name="Rectangle 30">
              <a:extLst>
                <a:ext uri="{FF2B5EF4-FFF2-40B4-BE49-F238E27FC236}">
                  <a16:creationId xmlns:a16="http://schemas.microsoft.com/office/drawing/2014/main" id="{CD4D34E5-94FB-7B4D-837E-C408BA0780EA}"/>
                </a:ext>
              </a:extLst>
            </p:cNvPr>
            <p:cNvSpPr/>
            <p:nvPr/>
          </p:nvSpPr>
          <p:spPr>
            <a:xfrm>
              <a:off x="3086099" y="2043743"/>
              <a:ext cx="1447800" cy="136948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800" b="1" dirty="0"/>
                <a:t>Memory</a:t>
              </a:r>
            </a:p>
          </p:txBody>
        </p:sp>
      </p:grpSp>
      <p:sp>
        <p:nvSpPr>
          <p:cNvPr id="35" name="TextBox 34">
            <a:extLst>
              <a:ext uri="{FF2B5EF4-FFF2-40B4-BE49-F238E27FC236}">
                <a16:creationId xmlns:a16="http://schemas.microsoft.com/office/drawing/2014/main" id="{701A961A-ED58-5F43-AA58-4AD8011B6AA1}"/>
              </a:ext>
            </a:extLst>
          </p:cNvPr>
          <p:cNvSpPr txBox="1"/>
          <p:nvPr/>
        </p:nvSpPr>
        <p:spPr>
          <a:xfrm>
            <a:off x="621943" y="2948739"/>
            <a:ext cx="2273658" cy="430887"/>
          </a:xfrm>
          <a:prstGeom prst="rect">
            <a:avLst/>
          </a:prstGeom>
          <a:noFill/>
        </p:spPr>
        <p:txBody>
          <a:bodyPr wrap="square" rtlCol="0">
            <a:spAutoFit/>
          </a:bodyPr>
          <a:lstStyle/>
          <a:p>
            <a:pPr algn="ctr"/>
            <a:r>
              <a:rPr lang="en-US" sz="2200" dirty="0"/>
              <a:t>bash </a:t>
            </a:r>
            <a:r>
              <a:rPr lang="en-US" sz="2200" b="1" dirty="0"/>
              <a:t>forks</a:t>
            </a:r>
            <a:r>
              <a:rPr lang="en-US" sz="2200" dirty="0"/>
              <a:t>…</a:t>
            </a:r>
            <a:endParaRPr lang="en-US" sz="2200" b="1" dirty="0"/>
          </a:p>
        </p:txBody>
      </p:sp>
      <p:sp>
        <p:nvSpPr>
          <p:cNvPr id="36" name="TextBox 35">
            <a:extLst>
              <a:ext uri="{FF2B5EF4-FFF2-40B4-BE49-F238E27FC236}">
                <a16:creationId xmlns:a16="http://schemas.microsoft.com/office/drawing/2014/main" id="{07A72A25-E808-3F49-88AC-29DED9059198}"/>
              </a:ext>
            </a:extLst>
          </p:cNvPr>
          <p:cNvSpPr txBox="1"/>
          <p:nvPr/>
        </p:nvSpPr>
        <p:spPr>
          <a:xfrm>
            <a:off x="393343" y="3379626"/>
            <a:ext cx="2730858" cy="1446550"/>
          </a:xfrm>
          <a:prstGeom prst="rect">
            <a:avLst/>
          </a:prstGeom>
          <a:noFill/>
        </p:spPr>
        <p:txBody>
          <a:bodyPr wrap="square" rtlCol="0">
            <a:spAutoFit/>
          </a:bodyPr>
          <a:lstStyle/>
          <a:p>
            <a:pPr algn="ctr"/>
            <a:r>
              <a:rPr lang="en-US" sz="2200" dirty="0"/>
              <a:t>…and the child process </a:t>
            </a:r>
            <a:r>
              <a:rPr lang="en-US" sz="2200" b="1" dirty="0"/>
              <a:t>execs</a:t>
            </a:r>
            <a:r>
              <a:rPr lang="en-US" sz="2200" dirty="0"/>
              <a:t> to transform itself into your program.</a:t>
            </a:r>
            <a:endParaRPr lang="en-US" sz="2200" b="1" dirty="0"/>
          </a:p>
        </p:txBody>
      </p:sp>
      <p:graphicFrame>
        <p:nvGraphicFramePr>
          <p:cNvPr id="38" name="Table 37">
            <a:extLst>
              <a:ext uri="{FF2B5EF4-FFF2-40B4-BE49-F238E27FC236}">
                <a16:creationId xmlns:a16="http://schemas.microsoft.com/office/drawing/2014/main" id="{6F1ECB4C-C985-F740-8980-2A3512B60032}"/>
              </a:ext>
            </a:extLst>
          </p:cNvPr>
          <p:cNvGraphicFramePr>
            <a:graphicFrameLocks noGrp="1"/>
          </p:cNvGraphicFramePr>
          <p:nvPr>
            <p:extLst>
              <p:ext uri="{D42A27DB-BD31-4B8C-83A1-F6EECF244321}">
                <p14:modId xmlns:p14="http://schemas.microsoft.com/office/powerpoint/2010/main" val="3955696349"/>
              </p:ext>
            </p:extLst>
          </p:nvPr>
        </p:nvGraphicFramePr>
        <p:xfrm>
          <a:off x="3909916" y="1181100"/>
          <a:ext cx="1324167" cy="3915866"/>
        </p:xfrm>
        <a:graphic>
          <a:graphicData uri="http://schemas.openxmlformats.org/drawingml/2006/table">
            <a:tbl>
              <a:tblPr bandRow="1">
                <a:tableStyleId>{5C22544A-7EE6-4342-B048-85BDC9FD1C3A}</a:tableStyleId>
              </a:tblPr>
              <a:tblGrid>
                <a:gridCol w="1324167">
                  <a:extLst>
                    <a:ext uri="{9D8B030D-6E8A-4147-A177-3AD203B41FA5}">
                      <a16:colId xmlns:a16="http://schemas.microsoft.com/office/drawing/2014/main" val="181283034"/>
                    </a:ext>
                  </a:extLst>
                </a:gridCol>
              </a:tblGrid>
              <a:tr h="463428">
                <a:tc>
                  <a:txBody>
                    <a:bodyPr/>
                    <a:lstStyle/>
                    <a:p>
                      <a:pPr algn="ctr"/>
                      <a:r>
                        <a:rPr lang="en-US" sz="1800" b="1" dirty="0">
                          <a:solidFill>
                            <a:schemeClr val="bg2"/>
                          </a:solidFill>
                        </a:rPr>
                        <a:t>Stack</a:t>
                      </a:r>
                    </a:p>
                  </a:txBody>
                  <a:tcPr marL="82061" marR="82061" marT="41030" marB="41030" anchor="ctr">
                    <a:solidFill>
                      <a:schemeClr val="tx2">
                        <a:lumMod val="60000"/>
                        <a:lumOff val="40000"/>
                      </a:schemeClr>
                    </a:solidFill>
                  </a:tcPr>
                </a:tc>
                <a:extLst>
                  <a:ext uri="{0D108BD9-81ED-4DB2-BD59-A6C34878D82A}">
                    <a16:rowId xmlns:a16="http://schemas.microsoft.com/office/drawing/2014/main" val="3070989390"/>
                  </a:ext>
                </a:extLst>
              </a:tr>
              <a:tr h="1133626">
                <a:tc>
                  <a:txBody>
                    <a:bodyPr/>
                    <a:lstStyle/>
                    <a:p>
                      <a:pPr algn="ctr"/>
                      <a:endParaRPr lang="en-US" sz="1800" b="1" dirty="0">
                        <a:solidFill>
                          <a:schemeClr val="bg2"/>
                        </a:solidFill>
                      </a:endParaRPr>
                    </a:p>
                  </a:txBody>
                  <a:tcPr marL="82061" marR="82061" marT="41030" marB="41030" anchor="ctr"/>
                </a:tc>
                <a:extLst>
                  <a:ext uri="{0D108BD9-81ED-4DB2-BD59-A6C34878D82A}">
                    <a16:rowId xmlns:a16="http://schemas.microsoft.com/office/drawing/2014/main" val="577096126"/>
                  </a:ext>
                </a:extLst>
              </a:tr>
              <a:tr h="474543">
                <a:tc>
                  <a:txBody>
                    <a:bodyPr/>
                    <a:lstStyle/>
                    <a:p>
                      <a:pPr algn="ctr"/>
                      <a:r>
                        <a:rPr lang="en-US" sz="1800" b="1" dirty="0">
                          <a:solidFill>
                            <a:schemeClr val="bg2"/>
                          </a:solidFill>
                        </a:rPr>
                        <a:t>Heap</a:t>
                      </a:r>
                    </a:p>
                  </a:txBody>
                  <a:tcPr marL="82061" marR="82061" marT="41030" marB="41030" anchor="ctr">
                    <a:solidFill>
                      <a:schemeClr val="accent2">
                        <a:lumMod val="60000"/>
                        <a:lumOff val="40000"/>
                      </a:schemeClr>
                    </a:solidFill>
                  </a:tcPr>
                </a:tc>
                <a:extLst>
                  <a:ext uri="{0D108BD9-81ED-4DB2-BD59-A6C34878D82A}">
                    <a16:rowId xmlns:a16="http://schemas.microsoft.com/office/drawing/2014/main" val="1366557411"/>
                  </a:ext>
                </a:extLst>
              </a:tr>
              <a:tr h="463428">
                <a:tc>
                  <a:txBody>
                    <a:bodyPr/>
                    <a:lstStyle/>
                    <a:p>
                      <a:pPr algn="ctr"/>
                      <a:r>
                        <a:rPr lang="en-US" sz="1800" b="1" dirty="0" err="1">
                          <a:solidFill>
                            <a:schemeClr val="bg2"/>
                          </a:solidFill>
                        </a:rPr>
                        <a:t>Globals</a:t>
                      </a:r>
                      <a:endParaRPr lang="en-US" sz="1800" b="1" dirty="0">
                        <a:solidFill>
                          <a:schemeClr val="bg2"/>
                        </a:solidFill>
                      </a:endParaRPr>
                    </a:p>
                  </a:txBody>
                  <a:tcPr marL="82061" marR="82061" marT="41030" marB="41030" anchor="ctr">
                    <a:solidFill>
                      <a:schemeClr val="accent5">
                        <a:lumMod val="75000"/>
                      </a:schemeClr>
                    </a:solidFill>
                  </a:tcPr>
                </a:tc>
                <a:extLst>
                  <a:ext uri="{0D108BD9-81ED-4DB2-BD59-A6C34878D82A}">
                    <a16:rowId xmlns:a16="http://schemas.microsoft.com/office/drawing/2014/main" val="4001921320"/>
                  </a:ext>
                </a:extLst>
              </a:tr>
              <a:tr h="1024461">
                <a:tc>
                  <a:txBody>
                    <a:bodyPr/>
                    <a:lstStyle/>
                    <a:p>
                      <a:pPr algn="ctr"/>
                      <a:r>
                        <a:rPr lang="en-US" sz="1800" b="1" dirty="0">
                          <a:solidFill>
                            <a:schemeClr val="bg2"/>
                          </a:solidFill>
                        </a:rPr>
                        <a:t>Code</a:t>
                      </a:r>
                    </a:p>
                  </a:txBody>
                  <a:tcPr marL="82061" marR="82061" marT="41030" marB="41030" anchor="ctr">
                    <a:solidFill>
                      <a:schemeClr val="accent6">
                        <a:lumMod val="75000"/>
                      </a:schemeClr>
                    </a:solidFill>
                  </a:tcPr>
                </a:tc>
                <a:extLst>
                  <a:ext uri="{0D108BD9-81ED-4DB2-BD59-A6C34878D82A}">
                    <a16:rowId xmlns:a16="http://schemas.microsoft.com/office/drawing/2014/main" val="2542423252"/>
                  </a:ext>
                </a:extLst>
              </a:tr>
              <a:tr h="144482">
                <a:tc>
                  <a:txBody>
                    <a:bodyPr/>
                    <a:lstStyle/>
                    <a:p>
                      <a:pPr algn="ctr"/>
                      <a:endParaRPr lang="en-US" sz="1800" b="1" dirty="0">
                        <a:solidFill>
                          <a:schemeClr val="bg2"/>
                        </a:solidFill>
                      </a:endParaRPr>
                    </a:p>
                  </a:txBody>
                  <a:tcPr marL="82061" marR="82061" marT="41030" marB="41030" anchor="ctr">
                    <a:solidFill>
                      <a:schemeClr val="bg1">
                        <a:lumMod val="65000"/>
                      </a:schemeClr>
                    </a:solidFill>
                  </a:tcPr>
                </a:tc>
                <a:extLst>
                  <a:ext uri="{0D108BD9-81ED-4DB2-BD59-A6C34878D82A}">
                    <a16:rowId xmlns:a16="http://schemas.microsoft.com/office/drawing/2014/main" val="303885842"/>
                  </a:ext>
                </a:extLst>
              </a:tr>
            </a:tbl>
          </a:graphicData>
        </a:graphic>
      </p:graphicFrame>
      <p:sp>
        <p:nvSpPr>
          <p:cNvPr id="39" name="TextBox 38">
            <a:extLst>
              <a:ext uri="{FF2B5EF4-FFF2-40B4-BE49-F238E27FC236}">
                <a16:creationId xmlns:a16="http://schemas.microsoft.com/office/drawing/2014/main" id="{5EE33391-7CEA-F145-B0C7-8E09ADC861B3}"/>
              </a:ext>
            </a:extLst>
          </p:cNvPr>
          <p:cNvSpPr txBox="1"/>
          <p:nvPr/>
        </p:nvSpPr>
        <p:spPr>
          <a:xfrm>
            <a:off x="5482143" y="1026134"/>
            <a:ext cx="3560598" cy="1107996"/>
          </a:xfrm>
          <a:prstGeom prst="rect">
            <a:avLst/>
          </a:prstGeom>
          <a:noFill/>
        </p:spPr>
        <p:txBody>
          <a:bodyPr wrap="square" rtlCol="0">
            <a:spAutoFit/>
          </a:bodyPr>
          <a:lstStyle/>
          <a:p>
            <a:pPr algn="ctr"/>
            <a:r>
              <a:rPr lang="en-US" sz="2200" dirty="0"/>
              <a:t>the </a:t>
            </a:r>
            <a:r>
              <a:rPr lang="en-US" sz="2200" b="1" dirty="0"/>
              <a:t>loader </a:t>
            </a:r>
            <a:r>
              <a:rPr lang="en-US" sz="2200" dirty="0"/>
              <a:t>loads your executable into that new process’s memory.</a:t>
            </a:r>
            <a:endParaRPr lang="en-US" sz="2200" b="1" dirty="0"/>
          </a:p>
        </p:txBody>
      </p:sp>
      <p:sp>
        <p:nvSpPr>
          <p:cNvPr id="40" name="Rectangle 39">
            <a:extLst>
              <a:ext uri="{FF2B5EF4-FFF2-40B4-BE49-F238E27FC236}">
                <a16:creationId xmlns:a16="http://schemas.microsoft.com/office/drawing/2014/main" id="{83F806EA-FD09-8E48-9438-7D773BCE6E09}"/>
              </a:ext>
            </a:extLst>
          </p:cNvPr>
          <p:cNvSpPr/>
          <p:nvPr/>
        </p:nvSpPr>
        <p:spPr>
          <a:xfrm>
            <a:off x="6950202" y="4604403"/>
            <a:ext cx="1105843" cy="5011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onsolas" panose="020B0609020204030204" pitchFamily="49" charset="0"/>
                <a:cs typeface="Consolas" panose="020B0609020204030204" pitchFamily="49" charset="0"/>
              </a:rPr>
              <a:t>hello</a:t>
            </a:r>
          </a:p>
        </p:txBody>
      </p:sp>
      <p:sp>
        <p:nvSpPr>
          <p:cNvPr id="41" name="Rectangle 40">
            <a:extLst>
              <a:ext uri="{FF2B5EF4-FFF2-40B4-BE49-F238E27FC236}">
                <a16:creationId xmlns:a16="http://schemas.microsoft.com/office/drawing/2014/main" id="{DA8BE877-79CA-D549-8872-1813250CCAC1}"/>
              </a:ext>
            </a:extLst>
          </p:cNvPr>
          <p:cNvSpPr/>
          <p:nvPr/>
        </p:nvSpPr>
        <p:spPr>
          <a:xfrm>
            <a:off x="5727936" y="3650639"/>
            <a:ext cx="842630" cy="677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Consolas" panose="020B0609020204030204" pitchFamily="49" charset="0"/>
                <a:cs typeface="Consolas" panose="020B0609020204030204" pitchFamily="49" charset="0"/>
              </a:rPr>
              <a:t>ld</a:t>
            </a:r>
            <a:endParaRPr lang="en-US" sz="1800" b="1" dirty="0">
              <a:latin typeface="Consolas" panose="020B0609020204030204" pitchFamily="49" charset="0"/>
              <a:cs typeface="Consolas" panose="020B0609020204030204" pitchFamily="49" charset="0"/>
            </a:endParaRPr>
          </a:p>
        </p:txBody>
      </p:sp>
      <p:sp>
        <p:nvSpPr>
          <p:cNvPr id="42" name="Down Arrow 41">
            <a:extLst>
              <a:ext uri="{FF2B5EF4-FFF2-40B4-BE49-F238E27FC236}">
                <a16:creationId xmlns:a16="http://schemas.microsoft.com/office/drawing/2014/main" id="{98532298-3CBF-3044-8866-73CE7E7A9F2A}"/>
              </a:ext>
            </a:extLst>
          </p:cNvPr>
          <p:cNvSpPr/>
          <p:nvPr/>
        </p:nvSpPr>
        <p:spPr>
          <a:xfrm rot="8100000">
            <a:off x="6600633" y="4247783"/>
            <a:ext cx="340186"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E4DCB5E7-8FC9-754E-B08F-5359589CDC80}"/>
              </a:ext>
            </a:extLst>
          </p:cNvPr>
          <p:cNvCxnSpPr/>
          <p:nvPr/>
        </p:nvCxnSpPr>
        <p:spPr>
          <a:xfrm>
            <a:off x="3043687" y="1181100"/>
            <a:ext cx="8662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CA87824-F3A3-2F44-AD1F-B35E0096CC49}"/>
              </a:ext>
            </a:extLst>
          </p:cNvPr>
          <p:cNvCxnSpPr>
            <a:cxnSpLocks/>
          </p:cNvCxnSpPr>
          <p:nvPr/>
        </p:nvCxnSpPr>
        <p:spPr>
          <a:xfrm>
            <a:off x="3043687" y="2280363"/>
            <a:ext cx="866229" cy="28166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Down Arrow 46">
            <a:extLst>
              <a:ext uri="{FF2B5EF4-FFF2-40B4-BE49-F238E27FC236}">
                <a16:creationId xmlns:a16="http://schemas.microsoft.com/office/drawing/2014/main" id="{E32D4109-311B-BD4B-B905-95A785B64CD7}"/>
              </a:ext>
            </a:extLst>
          </p:cNvPr>
          <p:cNvSpPr/>
          <p:nvPr/>
        </p:nvSpPr>
        <p:spPr>
          <a:xfrm rot="5400000">
            <a:off x="5288738" y="3799028"/>
            <a:ext cx="340186"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a:extLst>
              <a:ext uri="{FF2B5EF4-FFF2-40B4-BE49-F238E27FC236}">
                <a16:creationId xmlns:a16="http://schemas.microsoft.com/office/drawing/2014/main" id="{81B380DD-AD7A-B642-B9BC-A1F7B2F81235}"/>
              </a:ext>
            </a:extLst>
          </p:cNvPr>
          <p:cNvSpPr/>
          <p:nvPr/>
        </p:nvSpPr>
        <p:spPr>
          <a:xfrm rot="5400000">
            <a:off x="6684985" y="3799029"/>
            <a:ext cx="340186"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690324BC-2AA6-D143-A7E9-14E7E1B1EC4A}"/>
              </a:ext>
            </a:extLst>
          </p:cNvPr>
          <p:cNvGrpSpPr/>
          <p:nvPr/>
        </p:nvGrpSpPr>
        <p:grpSpPr>
          <a:xfrm>
            <a:off x="7102801" y="3460875"/>
            <a:ext cx="817287" cy="762000"/>
            <a:chOff x="7795903" y="3595845"/>
            <a:chExt cx="817287" cy="762000"/>
          </a:xfrm>
        </p:grpSpPr>
        <p:pic>
          <p:nvPicPr>
            <p:cNvPr id="50" name="Picture 49" descr="Image result for puzzle piece symbol">
              <a:extLst>
                <a:ext uri="{FF2B5EF4-FFF2-40B4-BE49-F238E27FC236}">
                  <a16:creationId xmlns:a16="http://schemas.microsoft.com/office/drawing/2014/main" id="{10F83834-36AE-7342-B008-D400963E5725}"/>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437" b="100000" l="0" r="100000">
                          <a14:foregroundMark x1="54598" y1="98276" x2="62644" y2="98563"/>
                          <a14:foregroundMark x1="35632" y1="57471" x2="52874" y2="61782"/>
                          <a14:foregroundMark x1="16954" y1="41667" x2="50000" y2="41954"/>
                          <a14:foregroundMark x1="5747" y1="29885" x2="11207" y2="78448"/>
                          <a14:foregroundMark x1="16092" y1="60920" x2="55460" y2="43678"/>
                          <a14:foregroundMark x1="39943" y1="32759" x2="10920" y2="50862"/>
                          <a14:foregroundMark x1="4885" y1="27011" x2="71839" y2="29023"/>
                          <a14:foregroundMark x1="71839" y1="28736" x2="71839" y2="93391"/>
                          <a14:foregroundMark x1="71839" y1="92816" x2="52874" y2="94253"/>
                          <a14:foregroundMark x1="52874" y1="93678" x2="52874" y2="50575"/>
                          <a14:foregroundMark x1="4310" y1="93678" x2="25000" y2="94828"/>
                          <a14:foregroundMark x1="25000" y1="94540" x2="23563" y2="54598"/>
                          <a14:foregroundMark x1="89080" y1="60632" x2="78736" y2="61494"/>
                          <a14:foregroundMark x1="39655" y1="6897" x2="39080" y2="23276"/>
                        </a14:backgroundRemoval>
                      </a14:imgEffect>
                    </a14:imgLayer>
                  </a14:imgProps>
                </a:ext>
              </a:extLst>
            </a:blip>
            <a:srcRect/>
            <a:stretch>
              <a:fillRect/>
            </a:stretch>
          </p:blipFill>
          <p:spPr bwMode="auto">
            <a:xfrm>
              <a:off x="7851190" y="3595845"/>
              <a:ext cx="762000" cy="762000"/>
            </a:xfrm>
            <a:prstGeom prst="rect">
              <a:avLst/>
            </a:prstGeom>
            <a:noFill/>
          </p:spPr>
        </p:pic>
        <p:sp>
          <p:nvSpPr>
            <p:cNvPr id="51" name="TextBox 50">
              <a:extLst>
                <a:ext uri="{FF2B5EF4-FFF2-40B4-BE49-F238E27FC236}">
                  <a16:creationId xmlns:a16="http://schemas.microsoft.com/office/drawing/2014/main" id="{C9B7D672-4998-634C-9966-C123FBB7EBBF}"/>
                </a:ext>
              </a:extLst>
            </p:cNvPr>
            <p:cNvSpPr txBox="1"/>
            <p:nvPr/>
          </p:nvSpPr>
          <p:spPr>
            <a:xfrm>
              <a:off x="7795903" y="3918791"/>
              <a:ext cx="723275" cy="261610"/>
            </a:xfrm>
            <a:prstGeom prst="rect">
              <a:avLst/>
            </a:prstGeom>
            <a:noFill/>
          </p:spPr>
          <p:txBody>
            <a:bodyPr wrap="none" rtlCol="0">
              <a:spAutoFit/>
            </a:bodyPr>
            <a:lstStyle/>
            <a:p>
              <a:r>
                <a:rPr lang="en-US" sz="1100" b="1" dirty="0" err="1">
                  <a:latin typeface="Consolas" panose="020B0609020204030204" pitchFamily="49" charset="0"/>
                  <a:cs typeface="Consolas" panose="020B0609020204030204" pitchFamily="49" charset="0"/>
                </a:rPr>
                <a:t>libc.so</a:t>
              </a:r>
              <a:endParaRPr lang="en-US" sz="1100" b="1" dirty="0">
                <a:latin typeface="Consolas" panose="020B0609020204030204" pitchFamily="49" charset="0"/>
                <a:cs typeface="Consolas" panose="020B0609020204030204" pitchFamily="49" charset="0"/>
              </a:endParaRPr>
            </a:p>
          </p:txBody>
        </p:sp>
      </p:grpSp>
      <p:sp>
        <p:nvSpPr>
          <p:cNvPr id="52" name="TextBox 51">
            <a:extLst>
              <a:ext uri="{FF2B5EF4-FFF2-40B4-BE49-F238E27FC236}">
                <a16:creationId xmlns:a16="http://schemas.microsoft.com/office/drawing/2014/main" id="{CCAC736A-F737-2E4A-A970-BFB913358980}"/>
              </a:ext>
            </a:extLst>
          </p:cNvPr>
          <p:cNvSpPr txBox="1"/>
          <p:nvPr/>
        </p:nvSpPr>
        <p:spPr>
          <a:xfrm>
            <a:off x="5462478" y="2326885"/>
            <a:ext cx="3560598" cy="769441"/>
          </a:xfrm>
          <a:prstGeom prst="rect">
            <a:avLst/>
          </a:prstGeom>
          <a:noFill/>
        </p:spPr>
        <p:txBody>
          <a:bodyPr wrap="square" rtlCol="0">
            <a:spAutoFit/>
          </a:bodyPr>
          <a:lstStyle/>
          <a:p>
            <a:pPr algn="ctr"/>
            <a:r>
              <a:rPr lang="en-US" sz="2200" dirty="0"/>
              <a:t>(this is also when dynamic </a:t>
            </a:r>
            <a:r>
              <a:rPr lang="en-US" sz="2200" b="1" dirty="0"/>
              <a:t>linking </a:t>
            </a:r>
            <a:r>
              <a:rPr lang="en-US" sz="2200" dirty="0"/>
              <a:t>happens.)</a:t>
            </a:r>
            <a:endParaRPr lang="en-US" sz="2200" b="1" dirty="0"/>
          </a:p>
        </p:txBody>
      </p:sp>
    </p:spTree>
    <p:extLst>
      <p:ext uri="{BB962C8B-B14F-4D97-AF65-F5344CB8AC3E}">
        <p14:creationId xmlns:p14="http://schemas.microsoft.com/office/powerpoint/2010/main" val="33932254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5E-6 1.11111E-6 L 0.1724 1.11111E-6 " pathEditMode="relative" rAng="0" ptsTypes="AA">
                                      <p:cBhvr>
                                        <p:cTn id="14" dur="800" fill="hold"/>
                                        <p:tgtEl>
                                          <p:spTgt spid="21"/>
                                        </p:tgtEl>
                                        <p:attrNameLst>
                                          <p:attrName>ppt_x</p:attrName>
                                          <p:attrName>ppt_y</p:attrName>
                                        </p:attrNameLst>
                                      </p:cBhvr>
                                      <p:rCtr x="8611" y="0"/>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9" grpId="0"/>
      <p:bldP spid="40" grpId="0" animBg="1"/>
      <p:bldP spid="41" grpId="0" animBg="1"/>
      <p:bldP spid="42" grpId="0" animBg="1"/>
      <p:bldP spid="47" grpId="0" animBg="1"/>
      <p:bldP spid="48" grpId="0" animBg="1"/>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8EAA8-8522-AF44-A255-058373B3F788}"/>
              </a:ext>
            </a:extLst>
          </p:cNvPr>
          <p:cNvSpPr>
            <a:spLocks noGrp="1"/>
          </p:cNvSpPr>
          <p:nvPr>
            <p:ph type="title"/>
          </p:nvPr>
        </p:nvSpPr>
        <p:spPr/>
        <p:txBody>
          <a:bodyPr/>
          <a:lstStyle/>
          <a:p>
            <a:r>
              <a:rPr lang="en-US" dirty="0"/>
              <a:t>In its lane, thriving, moisturized,</a:t>
            </a:r>
          </a:p>
        </p:txBody>
      </p:sp>
      <p:sp>
        <p:nvSpPr>
          <p:cNvPr id="3" name="Content Placeholder 2">
            <a:extLst>
              <a:ext uri="{FF2B5EF4-FFF2-40B4-BE49-F238E27FC236}">
                <a16:creationId xmlns:a16="http://schemas.microsoft.com/office/drawing/2014/main" id="{9DE133D3-6A5A-5B4E-B8AC-B7764D8F3B91}"/>
              </a:ext>
            </a:extLst>
          </p:cNvPr>
          <p:cNvSpPr>
            <a:spLocks noGrp="1"/>
          </p:cNvSpPr>
          <p:nvPr>
            <p:ph idx="1"/>
          </p:nvPr>
        </p:nvSpPr>
        <p:spPr>
          <a:xfrm>
            <a:off x="152400" y="495301"/>
            <a:ext cx="8991600" cy="914399"/>
          </a:xfrm>
        </p:spPr>
        <p:txBody>
          <a:bodyPr/>
          <a:lstStyle/>
          <a:p>
            <a:r>
              <a:rPr lang="en-US" dirty="0"/>
              <a:t>after loading, your program </a:t>
            </a:r>
            <a:r>
              <a:rPr lang="en-US" b="1" dirty="0"/>
              <a:t>starts executing its code.</a:t>
            </a:r>
            <a:r>
              <a:rPr lang="en-US" dirty="0"/>
              <a:t> it </a:t>
            </a:r>
            <a:r>
              <a:rPr lang="en-US" i="1" dirty="0"/>
              <a:t>believes</a:t>
            </a:r>
            <a:r>
              <a:rPr lang="en-US" dirty="0"/>
              <a:t> that it has access to all of memory, but it’s a lie.</a:t>
            </a:r>
          </a:p>
        </p:txBody>
      </p:sp>
      <p:sp>
        <p:nvSpPr>
          <p:cNvPr id="4" name="Footer Placeholder 3">
            <a:extLst>
              <a:ext uri="{FF2B5EF4-FFF2-40B4-BE49-F238E27FC236}">
                <a16:creationId xmlns:a16="http://schemas.microsoft.com/office/drawing/2014/main" id="{72223EE5-7623-7E43-BC9D-93CA1C84A133}"/>
              </a:ext>
            </a:extLst>
          </p:cNvPr>
          <p:cNvSpPr>
            <a:spLocks noGrp="1"/>
          </p:cNvSpPr>
          <p:nvPr>
            <p:ph type="ftr" sz="quarter" idx="11"/>
          </p:nvPr>
        </p:nvSpPr>
        <p:spPr/>
        <p:txBody>
          <a:bodyPr/>
          <a:lstStyle/>
          <a:p>
            <a:r>
              <a:rPr lang="cs-CZ"/>
              <a:t>CS449</a:t>
            </a:r>
            <a:endParaRPr lang="en-US"/>
          </a:p>
        </p:txBody>
      </p:sp>
      <p:sp>
        <p:nvSpPr>
          <p:cNvPr id="5" name="Slide Number Placeholder 4">
            <a:extLst>
              <a:ext uri="{FF2B5EF4-FFF2-40B4-BE49-F238E27FC236}">
                <a16:creationId xmlns:a16="http://schemas.microsoft.com/office/drawing/2014/main" id="{B9622BA2-A2B4-BB43-82C2-216E971A2444}"/>
              </a:ext>
            </a:extLst>
          </p:cNvPr>
          <p:cNvSpPr>
            <a:spLocks noGrp="1"/>
          </p:cNvSpPr>
          <p:nvPr>
            <p:ph type="sldNum" sz="quarter" idx="12"/>
          </p:nvPr>
        </p:nvSpPr>
        <p:spPr/>
        <p:txBody>
          <a:bodyPr/>
          <a:lstStyle/>
          <a:p>
            <a:fld id="{3552B95B-556F-44BD-91A5-D80C1B9E2BB3}" type="slidenum">
              <a:rPr lang="en-US" smtClean="0"/>
              <a:pPr/>
              <a:t>19</a:t>
            </a:fld>
            <a:endParaRPr lang="en-US"/>
          </a:p>
        </p:txBody>
      </p:sp>
      <p:grpSp>
        <p:nvGrpSpPr>
          <p:cNvPr id="7" name="Group 6">
            <a:extLst>
              <a:ext uri="{FF2B5EF4-FFF2-40B4-BE49-F238E27FC236}">
                <a16:creationId xmlns:a16="http://schemas.microsoft.com/office/drawing/2014/main" id="{70BA8E4F-5C20-FD42-B9D0-E813DF7A6524}"/>
              </a:ext>
            </a:extLst>
          </p:cNvPr>
          <p:cNvGrpSpPr/>
          <p:nvPr/>
        </p:nvGrpSpPr>
        <p:grpSpPr>
          <a:xfrm>
            <a:off x="228600" y="1437968"/>
            <a:ext cx="8686800" cy="533400"/>
            <a:chOff x="228600" y="2019300"/>
            <a:chExt cx="8686800" cy="533400"/>
          </a:xfrm>
        </p:grpSpPr>
        <p:sp>
          <p:nvSpPr>
            <p:cNvPr id="10" name="Rectangle 9">
              <a:extLst>
                <a:ext uri="{FF2B5EF4-FFF2-40B4-BE49-F238E27FC236}">
                  <a16:creationId xmlns:a16="http://schemas.microsoft.com/office/drawing/2014/main" id="{9D29CFA2-0ACA-D24E-BCAC-EEE02DF1FCB0}"/>
                </a:ext>
              </a:extLst>
            </p:cNvPr>
            <p:cNvSpPr/>
            <p:nvPr/>
          </p:nvSpPr>
          <p:spPr>
            <a:xfrm>
              <a:off x="228600" y="2019300"/>
              <a:ext cx="8686800" cy="533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DE2DDA-A086-674B-9FCD-AA6E3E67DCB8}"/>
                </a:ext>
              </a:extLst>
            </p:cNvPr>
            <p:cNvSpPr/>
            <p:nvPr/>
          </p:nvSpPr>
          <p:spPr>
            <a:xfrm>
              <a:off x="304800" y="2019300"/>
              <a:ext cx="152400" cy="533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9E030F-0FEC-A24D-9DDF-1EDD860A4F68}"/>
                </a:ext>
              </a:extLst>
            </p:cNvPr>
            <p:cNvSpPr/>
            <p:nvPr/>
          </p:nvSpPr>
          <p:spPr>
            <a:xfrm>
              <a:off x="643288" y="2019300"/>
              <a:ext cx="152400" cy="533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0EF5C7D-DC5A-8046-B70B-D751BC8AFA1E}"/>
                </a:ext>
              </a:extLst>
            </p:cNvPr>
            <p:cNvSpPr/>
            <p:nvPr/>
          </p:nvSpPr>
          <p:spPr>
            <a:xfrm>
              <a:off x="1243263" y="2019300"/>
              <a:ext cx="152400" cy="533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7C8DA93-BB66-2741-A3A5-EBFDED7C63A7}"/>
                </a:ext>
              </a:extLst>
            </p:cNvPr>
            <p:cNvSpPr/>
            <p:nvPr/>
          </p:nvSpPr>
          <p:spPr>
            <a:xfrm>
              <a:off x="4729370" y="2019300"/>
              <a:ext cx="152400" cy="533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6942E87C-AEC0-B840-AA58-F83406422381}"/>
              </a:ext>
            </a:extLst>
          </p:cNvPr>
          <p:cNvSpPr txBox="1"/>
          <p:nvPr/>
        </p:nvSpPr>
        <p:spPr>
          <a:xfrm>
            <a:off x="258097" y="2134225"/>
            <a:ext cx="3753465" cy="1446550"/>
          </a:xfrm>
          <a:prstGeom prst="rect">
            <a:avLst/>
          </a:prstGeom>
          <a:noFill/>
        </p:spPr>
        <p:txBody>
          <a:bodyPr wrap="square" rtlCol="0">
            <a:spAutoFit/>
          </a:bodyPr>
          <a:lstStyle/>
          <a:p>
            <a:pPr algn="ctr"/>
            <a:r>
              <a:rPr lang="en-US" sz="2200" dirty="0"/>
              <a:t>your program only sees a </a:t>
            </a:r>
            <a:r>
              <a:rPr lang="en-US" sz="2200" b="1" dirty="0"/>
              <a:t>virtual memory space: </a:t>
            </a:r>
            <a:r>
              <a:rPr lang="en-US" sz="2200" i="1" dirty="0"/>
              <a:t>some </a:t>
            </a:r>
            <a:r>
              <a:rPr lang="en-US" sz="2200" dirty="0"/>
              <a:t>memory addresses are accessible, most are not.</a:t>
            </a:r>
            <a:endParaRPr lang="en-US" sz="2200" i="1" dirty="0"/>
          </a:p>
        </p:txBody>
      </p:sp>
      <p:sp>
        <p:nvSpPr>
          <p:cNvPr id="16" name="TextBox 15">
            <a:extLst>
              <a:ext uri="{FF2B5EF4-FFF2-40B4-BE49-F238E27FC236}">
                <a16:creationId xmlns:a16="http://schemas.microsoft.com/office/drawing/2014/main" id="{58A9BDC2-6FF4-3F4D-80D3-EF6FDCF17B0F}"/>
              </a:ext>
            </a:extLst>
          </p:cNvPr>
          <p:cNvSpPr txBox="1"/>
          <p:nvPr/>
        </p:nvSpPr>
        <p:spPr>
          <a:xfrm>
            <a:off x="4729370" y="2875732"/>
            <a:ext cx="3753465" cy="1446550"/>
          </a:xfrm>
          <a:prstGeom prst="rect">
            <a:avLst/>
          </a:prstGeom>
          <a:noFill/>
        </p:spPr>
        <p:txBody>
          <a:bodyPr wrap="square" rtlCol="0">
            <a:spAutoFit/>
          </a:bodyPr>
          <a:lstStyle/>
          <a:p>
            <a:pPr algn="ctr"/>
            <a:r>
              <a:rPr lang="en-US" sz="2200" dirty="0"/>
              <a:t>the </a:t>
            </a:r>
            <a:r>
              <a:rPr lang="en-US" sz="2200" b="1" dirty="0"/>
              <a:t>kernel and loader</a:t>
            </a:r>
            <a:r>
              <a:rPr lang="en-US" sz="2200" dirty="0"/>
              <a:t> set up this memory space, and the </a:t>
            </a:r>
            <a:r>
              <a:rPr lang="en-US" sz="2200" b="1" dirty="0"/>
              <a:t>CPU</a:t>
            </a:r>
            <a:r>
              <a:rPr lang="en-US" sz="2200" dirty="0"/>
              <a:t> is what implements and enforces it.</a:t>
            </a:r>
            <a:endParaRPr lang="en-US" sz="2200" i="1" dirty="0"/>
          </a:p>
        </p:txBody>
      </p:sp>
      <p:sp>
        <p:nvSpPr>
          <p:cNvPr id="17" name="TextBox 16">
            <a:extLst>
              <a:ext uri="{FF2B5EF4-FFF2-40B4-BE49-F238E27FC236}">
                <a16:creationId xmlns:a16="http://schemas.microsoft.com/office/drawing/2014/main" id="{962F77A8-51F1-6741-8A46-763FB62EA3CE}"/>
              </a:ext>
            </a:extLst>
          </p:cNvPr>
          <p:cNvSpPr txBox="1"/>
          <p:nvPr/>
        </p:nvSpPr>
        <p:spPr>
          <a:xfrm>
            <a:off x="2514600" y="4558245"/>
            <a:ext cx="3753465" cy="769441"/>
          </a:xfrm>
          <a:prstGeom prst="rect">
            <a:avLst/>
          </a:prstGeom>
          <a:noFill/>
        </p:spPr>
        <p:txBody>
          <a:bodyPr wrap="square" rtlCol="0">
            <a:spAutoFit/>
          </a:bodyPr>
          <a:lstStyle/>
          <a:p>
            <a:pPr algn="ctr"/>
            <a:r>
              <a:rPr lang="en-US" sz="2200" dirty="0"/>
              <a:t>of course, your program can ask for more memory!</a:t>
            </a:r>
            <a:endParaRPr lang="en-US" sz="2200" i="1" dirty="0"/>
          </a:p>
        </p:txBody>
      </p:sp>
    </p:spTree>
    <p:extLst>
      <p:ext uri="{BB962C8B-B14F-4D97-AF65-F5344CB8AC3E}">
        <p14:creationId xmlns:p14="http://schemas.microsoft.com/office/powerpoint/2010/main" val="3174451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announcements</a:t>
            </a:r>
          </a:p>
        </p:txBody>
      </p:sp>
      <p:sp>
        <p:nvSpPr>
          <p:cNvPr id="3" name="Content Placeholder 2"/>
          <p:cNvSpPr>
            <a:spLocks noGrp="1"/>
          </p:cNvSpPr>
          <p:nvPr>
            <p:ph idx="1"/>
          </p:nvPr>
        </p:nvSpPr>
        <p:spPr/>
        <p:txBody>
          <a:bodyPr/>
          <a:lstStyle/>
          <a:p>
            <a:r>
              <a:rPr lang="en-US" dirty="0"/>
              <a:t>this lecture is a little short :) I’m </a:t>
            </a:r>
            <a:r>
              <a:rPr lang="en-US" dirty="0" err="1"/>
              <a:t>soOOOoOoo</a:t>
            </a:r>
            <a:r>
              <a:rPr lang="en-US" dirty="0"/>
              <a:t> sorry :)</a:t>
            </a:r>
          </a:p>
        </p:txBody>
      </p:sp>
      <p:sp>
        <p:nvSpPr>
          <p:cNvPr id="7" name="Footer Placeholder 6"/>
          <p:cNvSpPr>
            <a:spLocks noGrp="1"/>
          </p:cNvSpPr>
          <p:nvPr>
            <p:ph type="ftr" sz="quarter" idx="11"/>
          </p:nvPr>
        </p:nvSpPr>
        <p:spPr/>
        <p:txBody>
          <a:bodyPr/>
          <a:lstStyle/>
          <a:p>
            <a:r>
              <a:rPr lang="cs-CZ"/>
              <a:t>CS449</a:t>
            </a:r>
            <a:endParaRPr lang="en-US"/>
          </a:p>
        </p:txBody>
      </p:sp>
      <p:sp>
        <p:nvSpPr>
          <p:cNvPr id="8" name="Slide Number Placeholder 7"/>
          <p:cNvSpPr>
            <a:spLocks noGrp="1"/>
          </p:cNvSpPr>
          <p:nvPr>
            <p:ph type="sldNum" sz="quarter" idx="12"/>
          </p:nvPr>
        </p:nvSpPr>
        <p:spPr/>
        <p:txBody>
          <a:bodyPr/>
          <a:lstStyle/>
          <a:p>
            <a:fld id="{3552B95B-556F-44BD-91A5-D80C1B9E2BB3}" type="slidenum">
              <a:rPr lang="en-US" smtClean="0"/>
              <a:pPr/>
              <a:t>2</a:t>
            </a:fld>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212BE-D411-2F40-9E26-07FF91E9B284}"/>
              </a:ext>
            </a:extLst>
          </p:cNvPr>
          <p:cNvSpPr>
            <a:spLocks noGrp="1"/>
          </p:cNvSpPr>
          <p:nvPr>
            <p:ph type="title"/>
          </p:nvPr>
        </p:nvSpPr>
        <p:spPr/>
        <p:txBody>
          <a:bodyPr/>
          <a:lstStyle/>
          <a:p>
            <a:r>
              <a:rPr lang="en-US" dirty="0"/>
              <a:t>Descending the stairs</a:t>
            </a:r>
          </a:p>
        </p:txBody>
      </p:sp>
      <p:sp>
        <p:nvSpPr>
          <p:cNvPr id="3" name="Content Placeholder 2">
            <a:extLst>
              <a:ext uri="{FF2B5EF4-FFF2-40B4-BE49-F238E27FC236}">
                <a16:creationId xmlns:a16="http://schemas.microsoft.com/office/drawing/2014/main" id="{0E772713-A876-7C48-8345-D8BEE13139E3}"/>
              </a:ext>
            </a:extLst>
          </p:cNvPr>
          <p:cNvSpPr>
            <a:spLocks noGrp="1"/>
          </p:cNvSpPr>
          <p:nvPr>
            <p:ph idx="1"/>
          </p:nvPr>
        </p:nvSpPr>
        <p:spPr>
          <a:xfrm>
            <a:off x="152400" y="495301"/>
            <a:ext cx="4653544" cy="4801659"/>
          </a:xfrm>
        </p:spPr>
        <p:txBody>
          <a:bodyPr/>
          <a:lstStyle/>
          <a:p>
            <a:r>
              <a:rPr lang="en-US" dirty="0"/>
              <a:t>your program runs in </a:t>
            </a:r>
            <a:r>
              <a:rPr lang="en-US" b="1" dirty="0"/>
              <a:t>user mode.</a:t>
            </a:r>
          </a:p>
          <a:p>
            <a:pPr lvl="1"/>
            <a:r>
              <a:rPr lang="en-US" dirty="0"/>
              <a:t>but user mode </a:t>
            </a:r>
            <a:r>
              <a:rPr lang="en-US" b="1" dirty="0"/>
              <a:t>can’t do input or output,</a:t>
            </a:r>
            <a:r>
              <a:rPr lang="en-US" dirty="0"/>
              <a:t> so…</a:t>
            </a:r>
          </a:p>
          <a:p>
            <a:r>
              <a:rPr lang="en-US" dirty="0"/>
              <a:t>it calls </a:t>
            </a:r>
            <a:r>
              <a:rPr lang="en-US" b="1" dirty="0" err="1">
                <a:latin typeface="Consolas" panose="020B0609020204030204" pitchFamily="49" charset="0"/>
                <a:cs typeface="Consolas" panose="020B0609020204030204" pitchFamily="49" charset="0"/>
              </a:rPr>
              <a:t>printf</a:t>
            </a:r>
            <a:r>
              <a:rPr lang="en-US" b="1" dirty="0"/>
              <a:t>, </a:t>
            </a:r>
            <a:r>
              <a:rPr lang="en-US" dirty="0"/>
              <a:t>a standard library function in the runtime.</a:t>
            </a:r>
          </a:p>
          <a:p>
            <a:r>
              <a:rPr lang="en-US" dirty="0"/>
              <a:t>that calls </a:t>
            </a:r>
            <a:r>
              <a:rPr lang="en-US" b="1" dirty="0">
                <a:latin typeface="Consolas" panose="020B0609020204030204" pitchFamily="49" charset="0"/>
                <a:cs typeface="Consolas" panose="020B0609020204030204" pitchFamily="49" charset="0"/>
              </a:rPr>
              <a:t>write</a:t>
            </a:r>
            <a:r>
              <a:rPr lang="en-US" b="1" dirty="0"/>
              <a:t>,</a:t>
            </a:r>
            <a:r>
              <a:rPr lang="en-US" dirty="0"/>
              <a:t> an OS API….</a:t>
            </a:r>
          </a:p>
          <a:p>
            <a:r>
              <a:rPr lang="en-US" dirty="0"/>
              <a:t>and that does a </a:t>
            </a:r>
            <a:r>
              <a:rPr lang="en-US" b="1" dirty="0" err="1"/>
              <a:t>syscall</a:t>
            </a:r>
            <a:r>
              <a:rPr lang="en-US" b="1" dirty="0"/>
              <a:t>.</a:t>
            </a:r>
            <a:endParaRPr lang="en-US" dirty="0"/>
          </a:p>
          <a:p>
            <a:pPr lvl="1"/>
            <a:r>
              <a:rPr lang="en-US" dirty="0"/>
              <a:t>that switches the CPU into </a:t>
            </a:r>
            <a:r>
              <a:rPr lang="en-US" b="1" dirty="0"/>
              <a:t>kernel mode, </a:t>
            </a:r>
            <a:r>
              <a:rPr lang="en-US" dirty="0"/>
              <a:t>and executes the </a:t>
            </a:r>
            <a:r>
              <a:rPr lang="en-US" b="1" dirty="0" err="1"/>
              <a:t>syscall</a:t>
            </a:r>
            <a:r>
              <a:rPr lang="en-US" b="1" dirty="0"/>
              <a:t> handler.</a:t>
            </a:r>
            <a:endParaRPr lang="en-US" dirty="0"/>
          </a:p>
        </p:txBody>
      </p:sp>
      <p:sp>
        <p:nvSpPr>
          <p:cNvPr id="4" name="Footer Placeholder 3">
            <a:extLst>
              <a:ext uri="{FF2B5EF4-FFF2-40B4-BE49-F238E27FC236}">
                <a16:creationId xmlns:a16="http://schemas.microsoft.com/office/drawing/2014/main" id="{C071135E-B945-3848-9C0B-6E568770C298}"/>
              </a:ext>
            </a:extLst>
          </p:cNvPr>
          <p:cNvSpPr>
            <a:spLocks noGrp="1"/>
          </p:cNvSpPr>
          <p:nvPr>
            <p:ph type="ftr" sz="quarter" idx="11"/>
          </p:nvPr>
        </p:nvSpPr>
        <p:spPr/>
        <p:txBody>
          <a:bodyPr/>
          <a:lstStyle/>
          <a:p>
            <a:r>
              <a:rPr lang="cs-CZ"/>
              <a:t>CS449</a:t>
            </a:r>
            <a:endParaRPr lang="en-US"/>
          </a:p>
        </p:txBody>
      </p:sp>
      <p:sp>
        <p:nvSpPr>
          <p:cNvPr id="5" name="Slide Number Placeholder 4">
            <a:extLst>
              <a:ext uri="{FF2B5EF4-FFF2-40B4-BE49-F238E27FC236}">
                <a16:creationId xmlns:a16="http://schemas.microsoft.com/office/drawing/2014/main" id="{9AD379D5-9BAD-5E40-9B4A-02446A8A2560}"/>
              </a:ext>
            </a:extLst>
          </p:cNvPr>
          <p:cNvSpPr>
            <a:spLocks noGrp="1"/>
          </p:cNvSpPr>
          <p:nvPr>
            <p:ph type="sldNum" sz="quarter" idx="12"/>
          </p:nvPr>
        </p:nvSpPr>
        <p:spPr/>
        <p:txBody>
          <a:bodyPr/>
          <a:lstStyle/>
          <a:p>
            <a:fld id="{3552B95B-556F-44BD-91A5-D80C1B9E2BB3}" type="slidenum">
              <a:rPr lang="en-US" smtClean="0"/>
              <a:pPr/>
              <a:t>20</a:t>
            </a:fld>
            <a:endParaRPr lang="en-US"/>
          </a:p>
        </p:txBody>
      </p:sp>
      <p:sp>
        <p:nvSpPr>
          <p:cNvPr id="7" name="Rectangle 6">
            <a:extLst>
              <a:ext uri="{FF2B5EF4-FFF2-40B4-BE49-F238E27FC236}">
                <a16:creationId xmlns:a16="http://schemas.microsoft.com/office/drawing/2014/main" id="{0AAB8E95-3136-AC4C-AAE3-031DA4BE8C4D}"/>
              </a:ext>
            </a:extLst>
          </p:cNvPr>
          <p:cNvSpPr/>
          <p:nvPr/>
        </p:nvSpPr>
        <p:spPr>
          <a:xfrm>
            <a:off x="5973689" y="533399"/>
            <a:ext cx="3094112" cy="32011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500" b="1" dirty="0">
                <a:solidFill>
                  <a:schemeClr val="tx1"/>
                </a:solidFill>
              </a:rPr>
              <a:t>User</a:t>
            </a:r>
          </a:p>
        </p:txBody>
      </p:sp>
      <p:sp>
        <p:nvSpPr>
          <p:cNvPr id="8" name="Rectangle 7">
            <a:extLst>
              <a:ext uri="{FF2B5EF4-FFF2-40B4-BE49-F238E27FC236}">
                <a16:creationId xmlns:a16="http://schemas.microsoft.com/office/drawing/2014/main" id="{C2CB8D49-CEC6-954D-B7A3-B46377CD4728}"/>
              </a:ext>
            </a:extLst>
          </p:cNvPr>
          <p:cNvSpPr/>
          <p:nvPr/>
        </p:nvSpPr>
        <p:spPr>
          <a:xfrm>
            <a:off x="5973689" y="3734534"/>
            <a:ext cx="3094111" cy="148516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2500" b="1" dirty="0">
                <a:solidFill>
                  <a:schemeClr val="tx1"/>
                </a:solidFill>
              </a:rPr>
              <a:t>Kernel</a:t>
            </a:r>
          </a:p>
        </p:txBody>
      </p:sp>
      <p:sp>
        <p:nvSpPr>
          <p:cNvPr id="9" name="Rectangle 8">
            <a:extLst>
              <a:ext uri="{FF2B5EF4-FFF2-40B4-BE49-F238E27FC236}">
                <a16:creationId xmlns:a16="http://schemas.microsoft.com/office/drawing/2014/main" id="{10296BD0-FCD5-344D-9D2E-94A3310D737D}"/>
              </a:ext>
            </a:extLst>
          </p:cNvPr>
          <p:cNvSpPr/>
          <p:nvPr/>
        </p:nvSpPr>
        <p:spPr>
          <a:xfrm>
            <a:off x="6172200" y="1098274"/>
            <a:ext cx="2819400" cy="80772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t>./hello</a:t>
            </a:r>
          </a:p>
        </p:txBody>
      </p:sp>
      <p:sp>
        <p:nvSpPr>
          <p:cNvPr id="10" name="Rectangle 9">
            <a:extLst>
              <a:ext uri="{FF2B5EF4-FFF2-40B4-BE49-F238E27FC236}">
                <a16:creationId xmlns:a16="http://schemas.microsoft.com/office/drawing/2014/main" id="{5E94D7ED-6CDC-D743-B3D6-D032C6D6F659}"/>
              </a:ext>
            </a:extLst>
          </p:cNvPr>
          <p:cNvSpPr/>
          <p:nvPr/>
        </p:nvSpPr>
        <p:spPr>
          <a:xfrm>
            <a:off x="6172200" y="1905994"/>
            <a:ext cx="2819400" cy="80772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t>Runtime</a:t>
            </a:r>
          </a:p>
        </p:txBody>
      </p:sp>
      <p:sp>
        <p:nvSpPr>
          <p:cNvPr id="11" name="Rectangle 10">
            <a:extLst>
              <a:ext uri="{FF2B5EF4-FFF2-40B4-BE49-F238E27FC236}">
                <a16:creationId xmlns:a16="http://schemas.microsoft.com/office/drawing/2014/main" id="{D0DC39FE-2608-3043-BDFD-1037B078DD02}"/>
              </a:ext>
            </a:extLst>
          </p:cNvPr>
          <p:cNvSpPr/>
          <p:nvPr/>
        </p:nvSpPr>
        <p:spPr>
          <a:xfrm>
            <a:off x="6172200" y="2713714"/>
            <a:ext cx="2819400" cy="80772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t>OS API</a:t>
            </a:r>
          </a:p>
        </p:txBody>
      </p:sp>
      <p:sp>
        <p:nvSpPr>
          <p:cNvPr id="13" name="Rectangle 12">
            <a:extLst>
              <a:ext uri="{FF2B5EF4-FFF2-40B4-BE49-F238E27FC236}">
                <a16:creationId xmlns:a16="http://schemas.microsoft.com/office/drawing/2014/main" id="{7C4BD76B-F410-C044-9F25-5027B251690B}"/>
              </a:ext>
            </a:extLst>
          </p:cNvPr>
          <p:cNvSpPr/>
          <p:nvPr/>
        </p:nvSpPr>
        <p:spPr>
          <a:xfrm>
            <a:off x="6172200" y="3872080"/>
            <a:ext cx="2819400" cy="5856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Syscall Handler</a:t>
            </a:r>
          </a:p>
        </p:txBody>
      </p:sp>
      <p:grpSp>
        <p:nvGrpSpPr>
          <p:cNvPr id="30" name="Group 29">
            <a:extLst>
              <a:ext uri="{FF2B5EF4-FFF2-40B4-BE49-F238E27FC236}">
                <a16:creationId xmlns:a16="http://schemas.microsoft.com/office/drawing/2014/main" id="{5C01A6E7-FD32-2946-A0A0-1F870994651C}"/>
              </a:ext>
            </a:extLst>
          </p:cNvPr>
          <p:cNvGrpSpPr/>
          <p:nvPr/>
        </p:nvGrpSpPr>
        <p:grpSpPr>
          <a:xfrm>
            <a:off x="4854254" y="1552161"/>
            <a:ext cx="1608563" cy="692426"/>
            <a:chOff x="4854254" y="1552161"/>
            <a:chExt cx="1608563" cy="692426"/>
          </a:xfrm>
        </p:grpSpPr>
        <p:sp>
          <p:nvSpPr>
            <p:cNvPr id="24" name="Arc 23">
              <a:extLst>
                <a:ext uri="{FF2B5EF4-FFF2-40B4-BE49-F238E27FC236}">
                  <a16:creationId xmlns:a16="http://schemas.microsoft.com/office/drawing/2014/main" id="{BB5E803A-C90F-3641-AA9C-823C14F9D77F}"/>
                </a:ext>
              </a:extLst>
            </p:cNvPr>
            <p:cNvSpPr/>
            <p:nvPr/>
          </p:nvSpPr>
          <p:spPr>
            <a:xfrm>
              <a:off x="5770391" y="1552161"/>
              <a:ext cx="692426" cy="692426"/>
            </a:xfrm>
            <a:prstGeom prst="arc">
              <a:avLst>
                <a:gd name="adj1" fmla="val 4901807"/>
                <a:gd name="adj2" fmla="val 16338802"/>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66CF3538-7015-7040-B155-E2C15EAB217C}"/>
                </a:ext>
              </a:extLst>
            </p:cNvPr>
            <p:cNvSpPr txBox="1"/>
            <p:nvPr/>
          </p:nvSpPr>
          <p:spPr>
            <a:xfrm>
              <a:off x="4854254" y="1721328"/>
              <a:ext cx="944489" cy="369332"/>
            </a:xfrm>
            <a:prstGeom prst="rect">
              <a:avLst/>
            </a:prstGeom>
            <a:noFill/>
          </p:spPr>
          <p:txBody>
            <a:bodyPr wrap="none" rtlCol="0">
              <a:spAutoFit/>
            </a:bodyPr>
            <a:lstStyle/>
            <a:p>
              <a:pPr algn="r"/>
              <a:r>
                <a:rPr lang="en-US" sz="1800" b="1" dirty="0" err="1">
                  <a:latin typeface="Consolas" panose="020B0609020204030204" pitchFamily="49" charset="0"/>
                  <a:cs typeface="Consolas" panose="020B0609020204030204" pitchFamily="49" charset="0"/>
                </a:rPr>
                <a:t>printf</a:t>
              </a:r>
              <a:endParaRPr lang="en-US" sz="1800" b="1" dirty="0">
                <a:latin typeface="Consolas" panose="020B0609020204030204" pitchFamily="49" charset="0"/>
                <a:cs typeface="Consolas" panose="020B0609020204030204" pitchFamily="49" charset="0"/>
              </a:endParaRPr>
            </a:p>
          </p:txBody>
        </p:sp>
      </p:grpSp>
      <p:grpSp>
        <p:nvGrpSpPr>
          <p:cNvPr id="31" name="Group 30">
            <a:extLst>
              <a:ext uri="{FF2B5EF4-FFF2-40B4-BE49-F238E27FC236}">
                <a16:creationId xmlns:a16="http://schemas.microsoft.com/office/drawing/2014/main" id="{2BB94FA6-2CBE-1D48-943B-F8715487D14D}"/>
              </a:ext>
            </a:extLst>
          </p:cNvPr>
          <p:cNvGrpSpPr/>
          <p:nvPr/>
        </p:nvGrpSpPr>
        <p:grpSpPr>
          <a:xfrm>
            <a:off x="4980890" y="2529964"/>
            <a:ext cx="1481927" cy="692426"/>
            <a:chOff x="4980890" y="2529964"/>
            <a:chExt cx="1481927" cy="692426"/>
          </a:xfrm>
        </p:grpSpPr>
        <p:sp>
          <p:nvSpPr>
            <p:cNvPr id="25" name="Arc 24">
              <a:extLst>
                <a:ext uri="{FF2B5EF4-FFF2-40B4-BE49-F238E27FC236}">
                  <a16:creationId xmlns:a16="http://schemas.microsoft.com/office/drawing/2014/main" id="{10725E27-820E-C849-9269-9A80E6467442}"/>
                </a:ext>
              </a:extLst>
            </p:cNvPr>
            <p:cNvSpPr/>
            <p:nvPr/>
          </p:nvSpPr>
          <p:spPr>
            <a:xfrm>
              <a:off x="5770391" y="2529964"/>
              <a:ext cx="692426" cy="692426"/>
            </a:xfrm>
            <a:prstGeom prst="arc">
              <a:avLst>
                <a:gd name="adj1" fmla="val 4901807"/>
                <a:gd name="adj2" fmla="val 16338802"/>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F099F1BB-098B-894B-82A4-AFBB1E576656}"/>
                </a:ext>
              </a:extLst>
            </p:cNvPr>
            <p:cNvSpPr txBox="1"/>
            <p:nvPr/>
          </p:nvSpPr>
          <p:spPr>
            <a:xfrm>
              <a:off x="4980890" y="2707022"/>
              <a:ext cx="817853" cy="369332"/>
            </a:xfrm>
            <a:prstGeom prst="rect">
              <a:avLst/>
            </a:prstGeom>
            <a:noFill/>
          </p:spPr>
          <p:txBody>
            <a:bodyPr wrap="none" rtlCol="0">
              <a:spAutoFit/>
            </a:bodyPr>
            <a:lstStyle/>
            <a:p>
              <a:pPr algn="r"/>
              <a:r>
                <a:rPr lang="en-US" sz="1800" b="1" dirty="0">
                  <a:latin typeface="Consolas" panose="020B0609020204030204" pitchFamily="49" charset="0"/>
                  <a:cs typeface="Consolas" panose="020B0609020204030204" pitchFamily="49" charset="0"/>
                </a:rPr>
                <a:t>write</a:t>
              </a:r>
            </a:p>
          </p:txBody>
        </p:sp>
      </p:grpSp>
      <p:grpSp>
        <p:nvGrpSpPr>
          <p:cNvPr id="32" name="Group 31">
            <a:extLst>
              <a:ext uri="{FF2B5EF4-FFF2-40B4-BE49-F238E27FC236}">
                <a16:creationId xmlns:a16="http://schemas.microsoft.com/office/drawing/2014/main" id="{75188F71-C9B6-864C-8473-310DD671F215}"/>
              </a:ext>
            </a:extLst>
          </p:cNvPr>
          <p:cNvGrpSpPr/>
          <p:nvPr/>
        </p:nvGrpSpPr>
        <p:grpSpPr>
          <a:xfrm>
            <a:off x="4727616" y="3459063"/>
            <a:ext cx="1735201" cy="692426"/>
            <a:chOff x="4727616" y="3459063"/>
            <a:chExt cx="1735201" cy="692426"/>
          </a:xfrm>
        </p:grpSpPr>
        <p:sp>
          <p:nvSpPr>
            <p:cNvPr id="28" name="Arc 27">
              <a:extLst>
                <a:ext uri="{FF2B5EF4-FFF2-40B4-BE49-F238E27FC236}">
                  <a16:creationId xmlns:a16="http://schemas.microsoft.com/office/drawing/2014/main" id="{755A527F-2AAC-F449-9061-3E9435C9D93C}"/>
                </a:ext>
              </a:extLst>
            </p:cNvPr>
            <p:cNvSpPr/>
            <p:nvPr/>
          </p:nvSpPr>
          <p:spPr>
            <a:xfrm>
              <a:off x="5770391" y="3459063"/>
              <a:ext cx="692426" cy="692426"/>
            </a:xfrm>
            <a:prstGeom prst="arc">
              <a:avLst>
                <a:gd name="adj1" fmla="val 4901807"/>
                <a:gd name="adj2" fmla="val 16338802"/>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87E216AF-7A59-1D43-A00C-55EDABD48412}"/>
                </a:ext>
              </a:extLst>
            </p:cNvPr>
            <p:cNvSpPr txBox="1"/>
            <p:nvPr/>
          </p:nvSpPr>
          <p:spPr>
            <a:xfrm>
              <a:off x="4727616" y="3734535"/>
              <a:ext cx="1071127" cy="369332"/>
            </a:xfrm>
            <a:prstGeom prst="rect">
              <a:avLst/>
            </a:prstGeom>
            <a:noFill/>
          </p:spPr>
          <p:txBody>
            <a:bodyPr wrap="none" rtlCol="0">
              <a:spAutoFit/>
            </a:bodyPr>
            <a:lstStyle/>
            <a:p>
              <a:pPr algn="r"/>
              <a:r>
                <a:rPr lang="en-US" sz="1800" b="1" dirty="0" err="1">
                  <a:latin typeface="Consolas" panose="020B0609020204030204" pitchFamily="49" charset="0"/>
                  <a:cs typeface="Consolas" panose="020B0609020204030204" pitchFamily="49" charset="0"/>
                </a:rPr>
                <a:t>syscall</a:t>
              </a:r>
              <a:endParaRPr lang="en-US" sz="1800" b="1" dirty="0">
                <a:latin typeface="Consolas" panose="020B0609020204030204" pitchFamily="49" charset="0"/>
                <a:cs typeface="Consolas" panose="020B0609020204030204" pitchFamily="49" charset="0"/>
              </a:endParaRPr>
            </a:p>
          </p:txBody>
        </p:sp>
      </p:grpSp>
    </p:spTree>
    <p:extLst>
      <p:ext uri="{BB962C8B-B14F-4D97-AF65-F5344CB8AC3E}">
        <p14:creationId xmlns:p14="http://schemas.microsoft.com/office/powerpoint/2010/main" val="25059041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P spid="7" grpId="0" animBg="1"/>
      <p:bldP spid="8" grpId="0" animBg="1"/>
      <p:bldP spid="9" grpId="0" animBg="1"/>
      <p:bldP spid="10" grpId="0" animBg="1"/>
      <p:bldP spid="11"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E7F76-6D95-8941-900B-03EBD48B284A}"/>
              </a:ext>
            </a:extLst>
          </p:cNvPr>
          <p:cNvSpPr>
            <a:spLocks noGrp="1"/>
          </p:cNvSpPr>
          <p:nvPr>
            <p:ph type="title"/>
          </p:nvPr>
        </p:nvSpPr>
        <p:spPr/>
        <p:txBody>
          <a:bodyPr/>
          <a:lstStyle/>
          <a:p>
            <a:r>
              <a:rPr lang="en-US" dirty="0"/>
              <a:t>Handling the </a:t>
            </a:r>
            <a:r>
              <a:rPr lang="en-US" dirty="0" err="1"/>
              <a:t>syscall</a:t>
            </a:r>
            <a:endParaRPr lang="en-US" dirty="0"/>
          </a:p>
        </p:txBody>
      </p:sp>
      <p:sp>
        <p:nvSpPr>
          <p:cNvPr id="3" name="Content Placeholder 2">
            <a:extLst>
              <a:ext uri="{FF2B5EF4-FFF2-40B4-BE49-F238E27FC236}">
                <a16:creationId xmlns:a16="http://schemas.microsoft.com/office/drawing/2014/main" id="{0DD83C09-3491-5942-A746-0728D65378C0}"/>
              </a:ext>
            </a:extLst>
          </p:cNvPr>
          <p:cNvSpPr>
            <a:spLocks noGrp="1"/>
          </p:cNvSpPr>
          <p:nvPr>
            <p:ph idx="1"/>
          </p:nvPr>
        </p:nvSpPr>
        <p:spPr>
          <a:xfrm>
            <a:off x="152400" y="495301"/>
            <a:ext cx="8991600" cy="838199"/>
          </a:xfrm>
        </p:spPr>
        <p:txBody>
          <a:bodyPr/>
          <a:lstStyle/>
          <a:p>
            <a:r>
              <a:rPr lang="en-US" i="1" dirty="0"/>
              <a:t>how</a:t>
            </a:r>
            <a:r>
              <a:rPr lang="en-US" dirty="0"/>
              <a:t> the </a:t>
            </a:r>
            <a:r>
              <a:rPr lang="en-US" b="1" dirty="0">
                <a:latin typeface="Consolas" panose="020B0609020204030204" pitchFamily="49" charset="0"/>
                <a:cs typeface="Consolas" panose="020B0609020204030204" pitchFamily="49" charset="0"/>
              </a:rPr>
              <a:t>write</a:t>
            </a:r>
            <a:r>
              <a:rPr lang="en-US" dirty="0"/>
              <a:t> </a:t>
            </a:r>
            <a:r>
              <a:rPr lang="en-US" dirty="0" err="1"/>
              <a:t>syscall</a:t>
            </a:r>
            <a:r>
              <a:rPr lang="en-US" dirty="0"/>
              <a:t> is handled really depends on the system, but it goes something like this.</a:t>
            </a:r>
            <a:endParaRPr lang="en-US" i="1" dirty="0"/>
          </a:p>
        </p:txBody>
      </p:sp>
      <p:sp>
        <p:nvSpPr>
          <p:cNvPr id="4" name="Footer Placeholder 3">
            <a:extLst>
              <a:ext uri="{FF2B5EF4-FFF2-40B4-BE49-F238E27FC236}">
                <a16:creationId xmlns:a16="http://schemas.microsoft.com/office/drawing/2014/main" id="{F7935D03-60A0-DD42-B00C-E53C26D4ECCA}"/>
              </a:ext>
            </a:extLst>
          </p:cNvPr>
          <p:cNvSpPr>
            <a:spLocks noGrp="1"/>
          </p:cNvSpPr>
          <p:nvPr>
            <p:ph type="ftr" sz="quarter" idx="11"/>
          </p:nvPr>
        </p:nvSpPr>
        <p:spPr/>
        <p:txBody>
          <a:bodyPr/>
          <a:lstStyle/>
          <a:p>
            <a:r>
              <a:rPr lang="cs-CZ"/>
              <a:t>CS449</a:t>
            </a:r>
            <a:endParaRPr lang="en-US"/>
          </a:p>
        </p:txBody>
      </p:sp>
      <p:sp>
        <p:nvSpPr>
          <p:cNvPr id="5" name="Slide Number Placeholder 4">
            <a:extLst>
              <a:ext uri="{FF2B5EF4-FFF2-40B4-BE49-F238E27FC236}">
                <a16:creationId xmlns:a16="http://schemas.microsoft.com/office/drawing/2014/main" id="{4B6EDE65-1E2A-4C47-8998-6BF1057B922C}"/>
              </a:ext>
            </a:extLst>
          </p:cNvPr>
          <p:cNvSpPr>
            <a:spLocks noGrp="1"/>
          </p:cNvSpPr>
          <p:nvPr>
            <p:ph type="sldNum" sz="quarter" idx="12"/>
          </p:nvPr>
        </p:nvSpPr>
        <p:spPr/>
        <p:txBody>
          <a:bodyPr/>
          <a:lstStyle/>
          <a:p>
            <a:fld id="{3552B95B-556F-44BD-91A5-D80C1B9E2BB3}" type="slidenum">
              <a:rPr lang="en-US" smtClean="0"/>
              <a:pPr/>
              <a:t>21</a:t>
            </a:fld>
            <a:endParaRPr lang="en-US"/>
          </a:p>
        </p:txBody>
      </p:sp>
      <p:sp>
        <p:nvSpPr>
          <p:cNvPr id="7" name="TextBox 6">
            <a:extLst>
              <a:ext uri="{FF2B5EF4-FFF2-40B4-BE49-F238E27FC236}">
                <a16:creationId xmlns:a16="http://schemas.microsoft.com/office/drawing/2014/main" id="{017CFB21-BF74-4D4C-8077-B38777876030}"/>
              </a:ext>
            </a:extLst>
          </p:cNvPr>
          <p:cNvSpPr txBox="1"/>
          <p:nvPr/>
        </p:nvSpPr>
        <p:spPr>
          <a:xfrm>
            <a:off x="152400" y="3086100"/>
            <a:ext cx="2893142" cy="1785104"/>
          </a:xfrm>
          <a:prstGeom prst="rect">
            <a:avLst/>
          </a:prstGeom>
          <a:noFill/>
        </p:spPr>
        <p:txBody>
          <a:bodyPr wrap="square" rtlCol="0">
            <a:spAutoFit/>
          </a:bodyPr>
          <a:lstStyle/>
          <a:p>
            <a:pPr algn="ctr"/>
            <a:r>
              <a:rPr lang="en-US" sz="2200" dirty="0"/>
              <a:t>the kernel looks up which </a:t>
            </a:r>
            <a:r>
              <a:rPr lang="en-US" sz="2200" b="1" dirty="0"/>
              <a:t>file </a:t>
            </a:r>
            <a:r>
              <a:rPr lang="en-US" sz="1200" i="1" dirty="0"/>
              <a:t>(abstract concept)</a:t>
            </a:r>
            <a:r>
              <a:rPr lang="en-US" sz="2200" b="1" dirty="0"/>
              <a:t> </a:t>
            </a:r>
            <a:r>
              <a:rPr lang="en-US" sz="2200" dirty="0"/>
              <a:t>is being written to, based on the process doing the </a:t>
            </a:r>
            <a:r>
              <a:rPr lang="en-US" sz="2200" dirty="0" err="1"/>
              <a:t>syscall</a:t>
            </a:r>
            <a:r>
              <a:rPr lang="en-US" sz="2200" dirty="0"/>
              <a:t>.</a:t>
            </a:r>
            <a:endParaRPr lang="en-US" sz="2200" i="1" dirty="0"/>
          </a:p>
        </p:txBody>
      </p:sp>
      <p:sp>
        <p:nvSpPr>
          <p:cNvPr id="9" name="TextBox 8">
            <a:extLst>
              <a:ext uri="{FF2B5EF4-FFF2-40B4-BE49-F238E27FC236}">
                <a16:creationId xmlns:a16="http://schemas.microsoft.com/office/drawing/2014/main" id="{77185BAD-0A3D-2740-9370-5E4D75783680}"/>
              </a:ext>
            </a:extLst>
          </p:cNvPr>
          <p:cNvSpPr txBox="1"/>
          <p:nvPr/>
        </p:nvSpPr>
        <p:spPr>
          <a:xfrm>
            <a:off x="3124200" y="3119284"/>
            <a:ext cx="2895600" cy="1785104"/>
          </a:xfrm>
          <a:prstGeom prst="rect">
            <a:avLst/>
          </a:prstGeom>
          <a:noFill/>
        </p:spPr>
        <p:txBody>
          <a:bodyPr wrap="square" rtlCol="0">
            <a:spAutoFit/>
          </a:bodyPr>
          <a:lstStyle/>
          <a:p>
            <a:pPr algn="ctr"/>
            <a:r>
              <a:rPr lang="en-US" sz="2200" dirty="0"/>
              <a:t>that file is associated with a particular </a:t>
            </a:r>
            <a:r>
              <a:rPr lang="en-US" sz="2200" b="1" dirty="0"/>
              <a:t>kernel module. </a:t>
            </a:r>
            <a:r>
              <a:rPr lang="en-US" sz="2200" dirty="0"/>
              <a:t>it’s given the data to be written.</a:t>
            </a:r>
            <a:endParaRPr lang="en-US" sz="2200" i="1" dirty="0"/>
          </a:p>
        </p:txBody>
      </p:sp>
      <p:graphicFrame>
        <p:nvGraphicFramePr>
          <p:cNvPr id="11" name="Table 10">
            <a:extLst>
              <a:ext uri="{FF2B5EF4-FFF2-40B4-BE49-F238E27FC236}">
                <a16:creationId xmlns:a16="http://schemas.microsoft.com/office/drawing/2014/main" id="{9D4F340B-8B5F-B14A-8D96-E7AD32071E8C}"/>
              </a:ext>
            </a:extLst>
          </p:cNvPr>
          <p:cNvGraphicFramePr>
            <a:graphicFrameLocks noGrp="1"/>
          </p:cNvGraphicFramePr>
          <p:nvPr>
            <p:extLst>
              <p:ext uri="{D42A27DB-BD31-4B8C-83A1-F6EECF244321}">
                <p14:modId xmlns:p14="http://schemas.microsoft.com/office/powerpoint/2010/main" val="3854729526"/>
              </p:ext>
            </p:extLst>
          </p:nvPr>
        </p:nvGraphicFramePr>
        <p:xfrm>
          <a:off x="457200" y="1562099"/>
          <a:ext cx="2110106" cy="1371601"/>
        </p:xfrm>
        <a:graphic>
          <a:graphicData uri="http://schemas.openxmlformats.org/drawingml/2006/table">
            <a:tbl>
              <a:tblPr firstRow="1" bandRow="1">
                <a:tableStyleId>{5C22544A-7EE6-4342-B048-85BDC9FD1C3A}</a:tableStyleId>
              </a:tblPr>
              <a:tblGrid>
                <a:gridCol w="381200">
                  <a:extLst>
                    <a:ext uri="{9D8B030D-6E8A-4147-A177-3AD203B41FA5}">
                      <a16:colId xmlns:a16="http://schemas.microsoft.com/office/drawing/2014/main" val="20000"/>
                    </a:ext>
                  </a:extLst>
                </a:gridCol>
                <a:gridCol w="1728906">
                  <a:extLst>
                    <a:ext uri="{9D8B030D-6E8A-4147-A177-3AD203B41FA5}">
                      <a16:colId xmlns:a16="http://schemas.microsoft.com/office/drawing/2014/main" val="20001"/>
                    </a:ext>
                  </a:extLst>
                </a:gridCol>
              </a:tblGrid>
              <a:tr h="334255">
                <a:tc>
                  <a:txBody>
                    <a:bodyPr/>
                    <a:lstStyle/>
                    <a:p>
                      <a:pPr algn="ctr"/>
                      <a:r>
                        <a:rPr lang="en-US" sz="1500" dirty="0" err="1"/>
                        <a:t>fd</a:t>
                      </a:r>
                      <a:endParaRPr lang="en-US" sz="1500" dirty="0"/>
                    </a:p>
                  </a:txBody>
                  <a:tcPr marL="69156" marR="69156" marT="34578" marB="34578" anchor="ctr"/>
                </a:tc>
                <a:tc>
                  <a:txBody>
                    <a:bodyPr/>
                    <a:lstStyle/>
                    <a:p>
                      <a:pPr algn="ctr"/>
                      <a:r>
                        <a:rPr lang="en-US" sz="1500" dirty="0"/>
                        <a:t>Resource</a:t>
                      </a:r>
                    </a:p>
                  </a:txBody>
                  <a:tcPr marL="69156" marR="69156" marT="34578" marB="34578" anchor="ctr"/>
                </a:tc>
                <a:extLst>
                  <a:ext uri="{0D108BD9-81ED-4DB2-BD59-A6C34878D82A}">
                    <a16:rowId xmlns:a16="http://schemas.microsoft.com/office/drawing/2014/main" val="10000"/>
                  </a:ext>
                </a:extLst>
              </a:tr>
              <a:tr h="345782">
                <a:tc>
                  <a:txBody>
                    <a:bodyPr/>
                    <a:lstStyle/>
                    <a:p>
                      <a:pPr algn="ctr"/>
                      <a:r>
                        <a:rPr lang="en-US" sz="1800" dirty="0"/>
                        <a:t>0</a:t>
                      </a:r>
                    </a:p>
                  </a:txBody>
                  <a:tcPr marL="69156" marR="69156" marT="34578" marB="34578" anchor="ctr"/>
                </a:tc>
                <a:tc>
                  <a:txBody>
                    <a:bodyPr/>
                    <a:lstStyle/>
                    <a:p>
                      <a:pPr algn="ctr"/>
                      <a:r>
                        <a:rPr lang="en-US" sz="1800" b="1" dirty="0">
                          <a:latin typeface="Consolas" charset="0"/>
                          <a:ea typeface="Consolas" charset="0"/>
                          <a:cs typeface="Consolas" charset="0"/>
                        </a:rPr>
                        <a:t>/dev/pts/117</a:t>
                      </a:r>
                    </a:p>
                  </a:txBody>
                  <a:tcPr marL="69156" marR="69156" marT="34578" marB="34578" anchor="ctr"/>
                </a:tc>
                <a:extLst>
                  <a:ext uri="{0D108BD9-81ED-4DB2-BD59-A6C34878D82A}">
                    <a16:rowId xmlns:a16="http://schemas.microsoft.com/office/drawing/2014/main" val="10001"/>
                  </a:ext>
                </a:extLst>
              </a:tr>
              <a:tr h="345782">
                <a:tc>
                  <a:txBody>
                    <a:bodyPr/>
                    <a:lstStyle/>
                    <a:p>
                      <a:pPr algn="ctr"/>
                      <a:r>
                        <a:rPr lang="en-US" sz="1800" dirty="0"/>
                        <a:t>1</a:t>
                      </a:r>
                    </a:p>
                  </a:txBody>
                  <a:tcPr marL="69156" marR="69156" marT="34578" marB="34578" anchor="ctr"/>
                </a:tc>
                <a:tc>
                  <a:txBody>
                    <a:bodyPr/>
                    <a:lstStyle/>
                    <a:p>
                      <a:pPr marL="0" marR="0" indent="0" algn="ctr" defTabSz="822960" rtl="0" eaLnBrk="1" fontAlgn="auto" latinLnBrk="0" hangingPunct="1">
                        <a:lnSpc>
                          <a:spcPct val="100000"/>
                        </a:lnSpc>
                        <a:spcBef>
                          <a:spcPts val="0"/>
                        </a:spcBef>
                        <a:spcAft>
                          <a:spcPts val="0"/>
                        </a:spcAft>
                        <a:buClrTx/>
                        <a:buSzTx/>
                        <a:buFontTx/>
                        <a:buNone/>
                        <a:tabLst/>
                        <a:defRPr/>
                      </a:pPr>
                      <a:r>
                        <a:rPr lang="en-US" sz="1800" b="1" dirty="0">
                          <a:latin typeface="Consolas" charset="0"/>
                          <a:ea typeface="Consolas" charset="0"/>
                          <a:cs typeface="Consolas" charset="0"/>
                        </a:rPr>
                        <a:t>/dev/pts/117</a:t>
                      </a:r>
                    </a:p>
                  </a:txBody>
                  <a:tcPr marL="69156" marR="69156" marT="34578" marB="34578" anchor="ctr"/>
                </a:tc>
                <a:extLst>
                  <a:ext uri="{0D108BD9-81ED-4DB2-BD59-A6C34878D82A}">
                    <a16:rowId xmlns:a16="http://schemas.microsoft.com/office/drawing/2014/main" val="10002"/>
                  </a:ext>
                </a:extLst>
              </a:tr>
              <a:tr h="345782">
                <a:tc>
                  <a:txBody>
                    <a:bodyPr/>
                    <a:lstStyle/>
                    <a:p>
                      <a:pPr algn="ctr"/>
                      <a:r>
                        <a:rPr lang="en-US" sz="1800" dirty="0"/>
                        <a:t>2</a:t>
                      </a:r>
                    </a:p>
                  </a:txBody>
                  <a:tcPr marL="69156" marR="69156" marT="34578" marB="34578" anchor="ctr"/>
                </a:tc>
                <a:tc>
                  <a:txBody>
                    <a:bodyPr/>
                    <a:lstStyle/>
                    <a:p>
                      <a:pPr marL="0" marR="0" indent="0" algn="ctr" defTabSz="822960" rtl="0" eaLnBrk="1" fontAlgn="auto" latinLnBrk="0" hangingPunct="1">
                        <a:lnSpc>
                          <a:spcPct val="100000"/>
                        </a:lnSpc>
                        <a:spcBef>
                          <a:spcPts val="0"/>
                        </a:spcBef>
                        <a:spcAft>
                          <a:spcPts val="0"/>
                        </a:spcAft>
                        <a:buClrTx/>
                        <a:buSzTx/>
                        <a:buFontTx/>
                        <a:buNone/>
                        <a:tabLst/>
                        <a:defRPr/>
                      </a:pPr>
                      <a:r>
                        <a:rPr lang="en-US" sz="1800" b="1" dirty="0">
                          <a:latin typeface="Consolas" charset="0"/>
                          <a:ea typeface="Consolas" charset="0"/>
                          <a:cs typeface="Consolas" charset="0"/>
                        </a:rPr>
                        <a:t>/dev/pts/117</a:t>
                      </a:r>
                    </a:p>
                  </a:txBody>
                  <a:tcPr marL="69156" marR="69156" marT="34578" marB="34578" anchor="ctr"/>
                </a:tc>
                <a:extLst>
                  <a:ext uri="{0D108BD9-81ED-4DB2-BD59-A6C34878D82A}">
                    <a16:rowId xmlns:a16="http://schemas.microsoft.com/office/drawing/2014/main" val="10003"/>
                  </a:ext>
                </a:extLst>
              </a:tr>
            </a:tbl>
          </a:graphicData>
        </a:graphic>
      </p:graphicFrame>
      <p:sp>
        <p:nvSpPr>
          <p:cNvPr id="13" name="Rectangle 12">
            <a:extLst>
              <a:ext uri="{FF2B5EF4-FFF2-40B4-BE49-F238E27FC236}">
                <a16:creationId xmlns:a16="http://schemas.microsoft.com/office/drawing/2014/main" id="{BEECB4A7-EA4E-0440-9BCA-34B530B0846E}"/>
              </a:ext>
            </a:extLst>
          </p:cNvPr>
          <p:cNvSpPr/>
          <p:nvPr/>
        </p:nvSpPr>
        <p:spPr>
          <a:xfrm>
            <a:off x="457200" y="2247899"/>
            <a:ext cx="2110106" cy="3411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mage result for puzzle piece symbol">
            <a:extLst>
              <a:ext uri="{FF2B5EF4-FFF2-40B4-BE49-F238E27FC236}">
                <a16:creationId xmlns:a16="http://schemas.microsoft.com/office/drawing/2014/main" id="{80190630-4189-2B4E-99B6-4B9AA9A04A1B}"/>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437" b="100000" l="0" r="100000">
                        <a14:foregroundMark x1="54598" y1="98276" x2="62644" y2="98563"/>
                        <a14:foregroundMark x1="35632" y1="57471" x2="52874" y2="61782"/>
                        <a14:foregroundMark x1="16954" y1="41667" x2="50000" y2="41954"/>
                        <a14:foregroundMark x1="5747" y1="29885" x2="11207" y2="78448"/>
                        <a14:foregroundMark x1="16092" y1="60920" x2="55460" y2="43678"/>
                        <a14:foregroundMark x1="39943" y1="32759" x2="10920" y2="50862"/>
                        <a14:foregroundMark x1="4885" y1="27011" x2="71839" y2="29023"/>
                        <a14:foregroundMark x1="71839" y1="28736" x2="71839" y2="93391"/>
                        <a14:foregroundMark x1="71839" y1="92816" x2="52874" y2="94253"/>
                        <a14:foregroundMark x1="52874" y1="93678" x2="52874" y2="50575"/>
                        <a14:foregroundMark x1="4310" y1="93678" x2="25000" y2="94828"/>
                        <a14:foregroundMark x1="25000" y1="94540" x2="23563" y2="54598"/>
                        <a14:foregroundMark x1="89080" y1="60632" x2="78736" y2="61494"/>
                        <a14:foregroundMark x1="39655" y1="6897" x2="39080" y2="23276"/>
                      </a14:backgroundRemoval>
                    </a14:imgEffect>
                  </a14:imgLayer>
                </a14:imgProps>
              </a:ext>
            </a:extLst>
          </a:blip>
          <a:srcRect/>
          <a:stretch>
            <a:fillRect/>
          </a:stretch>
        </p:blipFill>
        <p:spPr bwMode="auto">
          <a:xfrm>
            <a:off x="4191000" y="2055744"/>
            <a:ext cx="1079943" cy="1079943"/>
          </a:xfrm>
          <a:prstGeom prst="rect">
            <a:avLst/>
          </a:prstGeom>
          <a:noFill/>
        </p:spPr>
      </p:pic>
      <p:sp>
        <p:nvSpPr>
          <p:cNvPr id="8" name="TextBox 7">
            <a:extLst>
              <a:ext uri="{FF2B5EF4-FFF2-40B4-BE49-F238E27FC236}">
                <a16:creationId xmlns:a16="http://schemas.microsoft.com/office/drawing/2014/main" id="{1DC8997A-7ADC-8741-82E7-88C188D8ED44}"/>
              </a:ext>
            </a:extLst>
          </p:cNvPr>
          <p:cNvSpPr txBox="1"/>
          <p:nvPr/>
        </p:nvSpPr>
        <p:spPr>
          <a:xfrm>
            <a:off x="3611698" y="1281574"/>
            <a:ext cx="2073003" cy="308418"/>
          </a:xfrm>
          <a:prstGeom prst="rect">
            <a:avLst/>
          </a:prstGeom>
          <a:noFill/>
        </p:spPr>
        <p:txBody>
          <a:bodyPr wrap="none" rtlCol="0">
            <a:spAutoFit/>
          </a:bodyPr>
          <a:lstStyle/>
          <a:p>
            <a:r>
              <a:rPr lang="en-US" b="1" dirty="0">
                <a:solidFill>
                  <a:schemeClr val="accent6">
                    <a:lumMod val="75000"/>
                  </a:schemeClr>
                </a:solidFill>
                <a:latin typeface="Consolas" panose="020B0609020204030204" pitchFamily="49" charset="0"/>
                <a:cs typeface="Consolas" panose="020B0609020204030204" pitchFamily="49" charset="0"/>
              </a:rPr>
              <a:t>"hello, world!\n\0"</a:t>
            </a:r>
          </a:p>
        </p:txBody>
      </p:sp>
      <p:sp>
        <p:nvSpPr>
          <p:cNvPr id="15" name="Down Arrow 14">
            <a:extLst>
              <a:ext uri="{FF2B5EF4-FFF2-40B4-BE49-F238E27FC236}">
                <a16:creationId xmlns:a16="http://schemas.microsoft.com/office/drawing/2014/main" id="{94B91210-DF2F-D249-B857-5B8656B92962}"/>
              </a:ext>
            </a:extLst>
          </p:cNvPr>
          <p:cNvSpPr/>
          <p:nvPr/>
        </p:nvSpPr>
        <p:spPr>
          <a:xfrm>
            <a:off x="4428944" y="1614421"/>
            <a:ext cx="340186"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93C6D4E-7104-D640-AEF0-8D46898FB5C7}"/>
              </a:ext>
            </a:extLst>
          </p:cNvPr>
          <p:cNvSpPr txBox="1"/>
          <p:nvPr/>
        </p:nvSpPr>
        <p:spPr>
          <a:xfrm>
            <a:off x="6039465" y="3086100"/>
            <a:ext cx="2895600" cy="2123658"/>
          </a:xfrm>
          <a:prstGeom prst="rect">
            <a:avLst/>
          </a:prstGeom>
          <a:noFill/>
        </p:spPr>
        <p:txBody>
          <a:bodyPr wrap="square" rtlCol="0">
            <a:spAutoFit/>
          </a:bodyPr>
          <a:lstStyle/>
          <a:p>
            <a:pPr algn="ctr"/>
            <a:r>
              <a:rPr lang="en-US" sz="2200" dirty="0"/>
              <a:t>that module might work with several others to finally, ultimately, </a:t>
            </a:r>
            <a:r>
              <a:rPr lang="en-US" sz="2200" b="1" dirty="0"/>
              <a:t>command the graphics card to put text onscreen.</a:t>
            </a:r>
            <a:endParaRPr lang="en-US" sz="2200" i="1" dirty="0"/>
          </a:p>
        </p:txBody>
      </p:sp>
      <p:pic>
        <p:nvPicPr>
          <p:cNvPr id="17" name="Picture 16" descr="Image result for puzzle piece symbol">
            <a:extLst>
              <a:ext uri="{FF2B5EF4-FFF2-40B4-BE49-F238E27FC236}">
                <a16:creationId xmlns:a16="http://schemas.microsoft.com/office/drawing/2014/main" id="{F88A1D9B-CDC4-524C-B23B-18BF16D4EDF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437" b="100000" l="0" r="100000">
                        <a14:foregroundMark x1="54598" y1="98276" x2="62644" y2="98563"/>
                        <a14:foregroundMark x1="35632" y1="57471" x2="52874" y2="61782"/>
                        <a14:foregroundMark x1="16954" y1="41667" x2="50000" y2="41954"/>
                        <a14:foregroundMark x1="5747" y1="29885" x2="11207" y2="78448"/>
                        <a14:foregroundMark x1="16092" y1="60920" x2="55460" y2="43678"/>
                        <a14:foregroundMark x1="39943" y1="32759" x2="10920" y2="50862"/>
                        <a14:foregroundMark x1="4885" y1="27011" x2="71839" y2="29023"/>
                        <a14:foregroundMark x1="71839" y1="28736" x2="71839" y2="93391"/>
                        <a14:foregroundMark x1="71839" y1="92816" x2="52874" y2="94253"/>
                        <a14:foregroundMark x1="52874" y1="93678" x2="52874" y2="50575"/>
                        <a14:foregroundMark x1="4310" y1="93678" x2="25000" y2="94828"/>
                        <a14:foregroundMark x1="25000" y1="94540" x2="23563" y2="54598"/>
                        <a14:foregroundMark x1="89080" y1="60632" x2="78736" y2="61494"/>
                        <a14:foregroundMark x1="39655" y1="6897" x2="39080" y2="23276"/>
                      </a14:backgroundRemoval>
                    </a14:imgEffect>
                  </a14:imgLayer>
                </a14:imgProps>
              </a:ext>
            </a:extLst>
          </a:blip>
          <a:srcRect/>
          <a:stretch>
            <a:fillRect/>
          </a:stretch>
        </p:blipFill>
        <p:spPr bwMode="auto">
          <a:xfrm>
            <a:off x="5486400" y="1512750"/>
            <a:ext cx="713641" cy="713641"/>
          </a:xfrm>
          <a:prstGeom prst="rect">
            <a:avLst/>
          </a:prstGeom>
          <a:noFill/>
        </p:spPr>
      </p:pic>
      <p:pic>
        <p:nvPicPr>
          <p:cNvPr id="18" name="Picture 17" descr="Image result for puzzle piece symbol">
            <a:extLst>
              <a:ext uri="{FF2B5EF4-FFF2-40B4-BE49-F238E27FC236}">
                <a16:creationId xmlns:a16="http://schemas.microsoft.com/office/drawing/2014/main" id="{2A6F563A-A775-B04F-BCCE-F87228D5F110}"/>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437" b="100000" l="0" r="100000">
                        <a14:foregroundMark x1="54598" y1="98276" x2="62644" y2="98563"/>
                        <a14:foregroundMark x1="35632" y1="57471" x2="52874" y2="61782"/>
                        <a14:foregroundMark x1="16954" y1="41667" x2="50000" y2="41954"/>
                        <a14:foregroundMark x1="5747" y1="29885" x2="11207" y2="78448"/>
                        <a14:foregroundMark x1="16092" y1="60920" x2="55460" y2="43678"/>
                        <a14:foregroundMark x1="39943" y1="32759" x2="10920" y2="50862"/>
                        <a14:foregroundMark x1="4885" y1="27011" x2="71839" y2="29023"/>
                        <a14:foregroundMark x1="71839" y1="28736" x2="71839" y2="93391"/>
                        <a14:foregroundMark x1="71839" y1="92816" x2="52874" y2="94253"/>
                        <a14:foregroundMark x1="52874" y1="93678" x2="52874" y2="50575"/>
                        <a14:foregroundMark x1="4310" y1="93678" x2="25000" y2="94828"/>
                        <a14:foregroundMark x1="25000" y1="94540" x2="23563" y2="54598"/>
                        <a14:foregroundMark x1="89080" y1="60632" x2="78736" y2="61494"/>
                        <a14:foregroundMark x1="39655" y1="6897" x2="39080" y2="23276"/>
                      </a14:backgroundRemoval>
                    </a14:imgEffect>
                  </a14:imgLayer>
                </a14:imgProps>
              </a:ext>
            </a:extLst>
          </a:blip>
          <a:srcRect/>
          <a:stretch>
            <a:fillRect/>
          </a:stretch>
        </p:blipFill>
        <p:spPr bwMode="auto">
          <a:xfrm>
            <a:off x="5843220" y="2372459"/>
            <a:ext cx="713641" cy="713641"/>
          </a:xfrm>
          <a:prstGeom prst="rect">
            <a:avLst/>
          </a:prstGeom>
          <a:noFill/>
        </p:spPr>
      </p:pic>
      <p:pic>
        <p:nvPicPr>
          <p:cNvPr id="19" name="Picture 18" descr="Image result for puzzle piece symbol">
            <a:extLst>
              <a:ext uri="{FF2B5EF4-FFF2-40B4-BE49-F238E27FC236}">
                <a16:creationId xmlns:a16="http://schemas.microsoft.com/office/drawing/2014/main" id="{A5A2E46A-E32C-4D4F-A735-816AD573B47A}"/>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437" b="100000" l="0" r="100000">
                        <a14:foregroundMark x1="54598" y1="98276" x2="62644" y2="98563"/>
                        <a14:foregroundMark x1="35632" y1="57471" x2="52874" y2="61782"/>
                        <a14:foregroundMark x1="16954" y1="41667" x2="50000" y2="41954"/>
                        <a14:foregroundMark x1="5747" y1="29885" x2="11207" y2="78448"/>
                        <a14:foregroundMark x1="16092" y1="60920" x2="55460" y2="43678"/>
                        <a14:foregroundMark x1="39943" y1="32759" x2="10920" y2="50862"/>
                        <a14:foregroundMark x1="4885" y1="27011" x2="71839" y2="29023"/>
                        <a14:foregroundMark x1="71839" y1="28736" x2="71839" y2="93391"/>
                        <a14:foregroundMark x1="71839" y1="92816" x2="52874" y2="94253"/>
                        <a14:foregroundMark x1="52874" y1="93678" x2="52874" y2="50575"/>
                        <a14:foregroundMark x1="4310" y1="93678" x2="25000" y2="94828"/>
                        <a14:foregroundMark x1="25000" y1="94540" x2="23563" y2="54598"/>
                        <a14:foregroundMark x1="89080" y1="60632" x2="78736" y2="61494"/>
                        <a14:foregroundMark x1="39655" y1="6897" x2="39080" y2="23276"/>
                      </a14:backgroundRemoval>
                    </a14:imgEffect>
                  </a14:imgLayer>
                </a14:imgProps>
              </a:ext>
            </a:extLst>
          </a:blip>
          <a:srcRect/>
          <a:stretch>
            <a:fillRect/>
          </a:stretch>
        </p:blipFill>
        <p:spPr bwMode="auto">
          <a:xfrm>
            <a:off x="6496612" y="1077058"/>
            <a:ext cx="713641" cy="713641"/>
          </a:xfrm>
          <a:prstGeom prst="rect">
            <a:avLst/>
          </a:prstGeom>
          <a:noFill/>
        </p:spPr>
      </p:pic>
      <p:cxnSp>
        <p:nvCxnSpPr>
          <p:cNvPr id="21" name="Straight Arrow Connector 20">
            <a:extLst>
              <a:ext uri="{FF2B5EF4-FFF2-40B4-BE49-F238E27FC236}">
                <a16:creationId xmlns:a16="http://schemas.microsoft.com/office/drawing/2014/main" id="{C4342C49-31AE-354E-9032-284F0F90BACA}"/>
              </a:ext>
            </a:extLst>
          </p:cNvPr>
          <p:cNvCxnSpPr/>
          <p:nvPr/>
        </p:nvCxnSpPr>
        <p:spPr>
          <a:xfrm flipV="1">
            <a:off x="5105400" y="2055744"/>
            <a:ext cx="304800" cy="192155"/>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349DDB5-DAAF-E34F-82AA-76A8FEF5A002}"/>
              </a:ext>
            </a:extLst>
          </p:cNvPr>
          <p:cNvCxnSpPr>
            <a:cxnSpLocks/>
          </p:cNvCxnSpPr>
          <p:nvPr/>
        </p:nvCxnSpPr>
        <p:spPr>
          <a:xfrm>
            <a:off x="5156643" y="2461377"/>
            <a:ext cx="664054" cy="14417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0882615-F47D-3640-BA82-90ED7F760B7A}"/>
              </a:ext>
            </a:extLst>
          </p:cNvPr>
          <p:cNvCxnSpPr>
            <a:cxnSpLocks/>
          </p:cNvCxnSpPr>
          <p:nvPr/>
        </p:nvCxnSpPr>
        <p:spPr>
          <a:xfrm flipV="1">
            <a:off x="5895191" y="1413457"/>
            <a:ext cx="476014" cy="145383"/>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9" name="Picture 2" descr="mage result for video card">
            <a:extLst>
              <a:ext uri="{FF2B5EF4-FFF2-40B4-BE49-F238E27FC236}">
                <a16:creationId xmlns:a16="http://schemas.microsoft.com/office/drawing/2014/main" id="{FE7DEFD4-9811-C643-8DCE-E1D71DCC3C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6354" y="1022077"/>
            <a:ext cx="1237521" cy="928141"/>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a:extLst>
              <a:ext uri="{FF2B5EF4-FFF2-40B4-BE49-F238E27FC236}">
                <a16:creationId xmlns:a16="http://schemas.microsoft.com/office/drawing/2014/main" id="{A36A03D7-5B82-D14F-8925-277489FF1AC6}"/>
              </a:ext>
            </a:extLst>
          </p:cNvPr>
          <p:cNvCxnSpPr>
            <a:cxnSpLocks/>
          </p:cNvCxnSpPr>
          <p:nvPr/>
        </p:nvCxnSpPr>
        <p:spPr>
          <a:xfrm>
            <a:off x="7097653" y="1312311"/>
            <a:ext cx="548701" cy="2118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7517BE93-7506-1C47-A21F-30C4BAF07A38}"/>
              </a:ext>
            </a:extLst>
          </p:cNvPr>
          <p:cNvGrpSpPr/>
          <p:nvPr/>
        </p:nvGrpSpPr>
        <p:grpSpPr>
          <a:xfrm>
            <a:off x="7798408" y="2032863"/>
            <a:ext cx="1193192" cy="1078645"/>
            <a:chOff x="7798408" y="2032863"/>
            <a:chExt cx="1193192" cy="1078645"/>
          </a:xfrm>
        </p:grpSpPr>
        <p:pic>
          <p:nvPicPr>
            <p:cNvPr id="32" name="Picture 6" descr="elated image">
              <a:extLst>
                <a:ext uri="{FF2B5EF4-FFF2-40B4-BE49-F238E27FC236}">
                  <a16:creationId xmlns:a16="http://schemas.microsoft.com/office/drawing/2014/main" id="{CE358644-4518-3341-99BB-B9108165C4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8408" y="2032863"/>
              <a:ext cx="1193192" cy="1078645"/>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1608C9C-5C9E-974F-96D4-86A73AED06C5}"/>
                </a:ext>
              </a:extLst>
            </p:cNvPr>
            <p:cNvSpPr txBox="1"/>
            <p:nvPr/>
          </p:nvSpPr>
          <p:spPr>
            <a:xfrm>
              <a:off x="7859775" y="2119317"/>
              <a:ext cx="1018227" cy="507831"/>
            </a:xfrm>
            <a:prstGeom prst="rect">
              <a:avLst/>
            </a:prstGeom>
            <a:noFill/>
          </p:spPr>
          <p:txBody>
            <a:bodyPr wrap="none" rtlCol="0">
              <a:spAutoFit/>
            </a:bodyPr>
            <a:lstStyle/>
            <a:p>
              <a:r>
                <a:rPr lang="en-US" sz="900" b="1" dirty="0">
                  <a:latin typeface="Consolas" panose="020B0609020204030204" pitchFamily="49" charset="0"/>
                  <a:cs typeface="Consolas" panose="020B0609020204030204" pitchFamily="49" charset="0"/>
                </a:rPr>
                <a:t>$ ./hello</a:t>
              </a:r>
            </a:p>
            <a:p>
              <a:r>
                <a:rPr lang="en-US" sz="900" b="1" dirty="0">
                  <a:latin typeface="Consolas" panose="020B0609020204030204" pitchFamily="49" charset="0"/>
                  <a:cs typeface="Consolas" panose="020B0609020204030204" pitchFamily="49" charset="0"/>
                </a:rPr>
                <a:t>hello, world!</a:t>
              </a:r>
            </a:p>
            <a:p>
              <a:r>
                <a:rPr lang="en-US" sz="900" b="1" dirty="0">
                  <a:latin typeface="Consolas" panose="020B0609020204030204" pitchFamily="49" charset="0"/>
                  <a:cs typeface="Consolas" panose="020B0609020204030204" pitchFamily="49" charset="0"/>
                </a:rPr>
                <a:t>$ _</a:t>
              </a:r>
            </a:p>
          </p:txBody>
        </p:sp>
      </p:grpSp>
      <p:sp>
        <p:nvSpPr>
          <p:cNvPr id="35" name="Down Arrow 34">
            <a:extLst>
              <a:ext uri="{FF2B5EF4-FFF2-40B4-BE49-F238E27FC236}">
                <a16:creationId xmlns:a16="http://schemas.microsoft.com/office/drawing/2014/main" id="{1E073CA7-CC3E-4F46-A464-7579BB74DCA8}"/>
              </a:ext>
            </a:extLst>
          </p:cNvPr>
          <p:cNvSpPr/>
          <p:nvPr/>
        </p:nvSpPr>
        <p:spPr>
          <a:xfrm>
            <a:off x="8504514" y="1650005"/>
            <a:ext cx="340186" cy="381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3874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3" grpId="0" animBg="1"/>
      <p:bldP spid="8" grpId="0"/>
      <p:bldP spid="15" grpId="0" animBg="1"/>
      <p:bldP spid="16" grpId="0"/>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08434-518F-9C4B-A0B3-D87F79BADC50}"/>
              </a:ext>
            </a:extLst>
          </p:cNvPr>
          <p:cNvSpPr>
            <a:spLocks noGrp="1"/>
          </p:cNvSpPr>
          <p:nvPr>
            <p:ph type="title"/>
          </p:nvPr>
        </p:nvSpPr>
        <p:spPr/>
        <p:txBody>
          <a:bodyPr/>
          <a:lstStyle/>
          <a:p>
            <a:r>
              <a:rPr lang="en-US" dirty="0"/>
              <a:t>This is systems.</a:t>
            </a:r>
          </a:p>
        </p:txBody>
      </p:sp>
      <p:sp>
        <p:nvSpPr>
          <p:cNvPr id="3" name="Content Placeholder 2">
            <a:extLst>
              <a:ext uri="{FF2B5EF4-FFF2-40B4-BE49-F238E27FC236}">
                <a16:creationId xmlns:a16="http://schemas.microsoft.com/office/drawing/2014/main" id="{32ABEC4B-4B9E-DC44-B661-7C882259D14A}"/>
              </a:ext>
            </a:extLst>
          </p:cNvPr>
          <p:cNvSpPr>
            <a:spLocks noGrp="1"/>
          </p:cNvSpPr>
          <p:nvPr>
            <p:ph idx="1"/>
          </p:nvPr>
        </p:nvSpPr>
        <p:spPr/>
        <p:txBody>
          <a:bodyPr/>
          <a:lstStyle/>
          <a:p>
            <a:r>
              <a:rPr lang="en-US" dirty="0"/>
              <a:t>systems is about </a:t>
            </a:r>
            <a:r>
              <a:rPr lang="en-US" b="1" dirty="0"/>
              <a:t>layering abstractions.</a:t>
            </a:r>
          </a:p>
          <a:p>
            <a:r>
              <a:rPr lang="en-US" dirty="0"/>
              <a:t>systems is about how we make large systems of components that work together in a coherent, unified way.</a:t>
            </a:r>
          </a:p>
          <a:p>
            <a:r>
              <a:rPr lang="en-US" dirty="0"/>
              <a:t>it’s </a:t>
            </a:r>
            <a:r>
              <a:rPr lang="en-US" b="1" dirty="0"/>
              <a:t>not just operating systems,</a:t>
            </a:r>
            <a:r>
              <a:rPr lang="en-US" dirty="0"/>
              <a:t> either. systems concepts show up in:</a:t>
            </a:r>
          </a:p>
          <a:p>
            <a:pPr lvl="1"/>
            <a:r>
              <a:rPr lang="en-US" dirty="0"/>
              <a:t>databases</a:t>
            </a:r>
          </a:p>
          <a:p>
            <a:pPr lvl="1"/>
            <a:r>
              <a:rPr lang="en-US" dirty="0"/>
              <a:t>large-scale software architecture</a:t>
            </a:r>
          </a:p>
          <a:p>
            <a:pPr lvl="1"/>
            <a:r>
              <a:rPr lang="en-US" dirty="0"/>
              <a:t>distributed systems (i.e. networks)</a:t>
            </a:r>
          </a:p>
          <a:p>
            <a:pPr lvl="1"/>
            <a:r>
              <a:rPr lang="en-US" dirty="0"/>
              <a:t>package management for software</a:t>
            </a:r>
          </a:p>
          <a:p>
            <a:r>
              <a:rPr lang="en-US" dirty="0"/>
              <a:t>operating systems are just the most common kind of system we interact with on </a:t>
            </a:r>
            <a:r>
              <a:rPr lang="en-US"/>
              <a:t>a daily basis!</a:t>
            </a:r>
          </a:p>
        </p:txBody>
      </p:sp>
      <p:sp>
        <p:nvSpPr>
          <p:cNvPr id="4" name="Footer Placeholder 3">
            <a:extLst>
              <a:ext uri="{FF2B5EF4-FFF2-40B4-BE49-F238E27FC236}">
                <a16:creationId xmlns:a16="http://schemas.microsoft.com/office/drawing/2014/main" id="{6394577B-52D1-194A-B9D2-078FD76A3587}"/>
              </a:ext>
            </a:extLst>
          </p:cNvPr>
          <p:cNvSpPr>
            <a:spLocks noGrp="1"/>
          </p:cNvSpPr>
          <p:nvPr>
            <p:ph type="ftr" sz="quarter" idx="11"/>
          </p:nvPr>
        </p:nvSpPr>
        <p:spPr/>
        <p:txBody>
          <a:bodyPr/>
          <a:lstStyle/>
          <a:p>
            <a:r>
              <a:rPr lang="cs-CZ"/>
              <a:t>CS449</a:t>
            </a:r>
            <a:endParaRPr lang="en-US"/>
          </a:p>
        </p:txBody>
      </p:sp>
      <p:sp>
        <p:nvSpPr>
          <p:cNvPr id="5" name="Slide Number Placeholder 4">
            <a:extLst>
              <a:ext uri="{FF2B5EF4-FFF2-40B4-BE49-F238E27FC236}">
                <a16:creationId xmlns:a16="http://schemas.microsoft.com/office/drawing/2014/main" id="{0157D4FC-7CE7-9E47-A656-3AB8F89A319B}"/>
              </a:ext>
            </a:extLst>
          </p:cNvPr>
          <p:cNvSpPr>
            <a:spLocks noGrp="1"/>
          </p:cNvSpPr>
          <p:nvPr>
            <p:ph type="sldNum" sz="quarter" idx="12"/>
          </p:nvPr>
        </p:nvSpPr>
        <p:spPr/>
        <p:txBody>
          <a:bodyPr/>
          <a:lstStyle/>
          <a:p>
            <a:fld id="{3552B95B-556F-44BD-91A5-D80C1B9E2BB3}" type="slidenum">
              <a:rPr lang="en-US" smtClean="0"/>
              <a:pPr/>
              <a:t>22</a:t>
            </a:fld>
            <a:endParaRPr lang="en-US"/>
          </a:p>
        </p:txBody>
      </p:sp>
    </p:spTree>
    <p:extLst>
      <p:ext uri="{BB962C8B-B14F-4D97-AF65-F5344CB8AC3E}">
        <p14:creationId xmlns:p14="http://schemas.microsoft.com/office/powerpoint/2010/main" val="59272901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the kernel is extended</a:t>
            </a:r>
          </a:p>
        </p:txBody>
      </p:sp>
      <p:sp>
        <p:nvSpPr>
          <p:cNvPr id="4" name="Footer Placeholder 3"/>
          <p:cNvSpPr>
            <a:spLocks noGrp="1"/>
          </p:cNvSpPr>
          <p:nvPr>
            <p:ph type="ftr" sz="quarter" idx="11"/>
          </p:nvPr>
        </p:nvSpPr>
        <p:spPr/>
        <p:txBody>
          <a:bodyPr/>
          <a:lstStyle/>
          <a:p>
            <a:r>
              <a:rPr lang="cs-CZ"/>
              <a:t>CS449</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3</a:t>
            </a:fld>
            <a:endParaRPr lang="en-US"/>
          </a:p>
        </p:txBody>
      </p:sp>
    </p:spTree>
    <p:extLst>
      <p:ext uri="{BB962C8B-B14F-4D97-AF65-F5344CB8AC3E}">
        <p14:creationId xmlns:p14="http://schemas.microsoft.com/office/powerpoint/2010/main" val="319168237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Like user mode programs, but not</a:t>
            </a:r>
          </a:p>
        </p:txBody>
      </p:sp>
      <p:sp>
        <p:nvSpPr>
          <p:cNvPr id="3" name="Content Placeholder 2"/>
          <p:cNvSpPr>
            <a:spLocks noGrp="1"/>
          </p:cNvSpPr>
          <p:nvPr>
            <p:ph idx="1"/>
          </p:nvPr>
        </p:nvSpPr>
        <p:spPr>
          <a:xfrm>
            <a:off x="152400" y="495301"/>
            <a:ext cx="8991600" cy="457199"/>
          </a:xfrm>
        </p:spPr>
        <p:txBody>
          <a:bodyPr/>
          <a:lstStyle/>
          <a:p>
            <a:r>
              <a:rPr lang="en-US" dirty="0"/>
              <a:t>inside the kernel, there are a lot of little differences.</a:t>
            </a:r>
          </a:p>
        </p:txBody>
      </p:sp>
      <p:sp>
        <p:nvSpPr>
          <p:cNvPr id="4" name="Footer Placeholder 3"/>
          <p:cNvSpPr>
            <a:spLocks noGrp="1"/>
          </p:cNvSpPr>
          <p:nvPr>
            <p:ph type="ftr" sz="quarter" idx="11"/>
          </p:nvPr>
        </p:nvSpPr>
        <p:spPr/>
        <p:txBody>
          <a:bodyPr/>
          <a:lstStyle/>
          <a:p>
            <a:r>
              <a:rPr lang="cs-CZ"/>
              <a:t>CS449</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4</a:t>
            </a:fld>
            <a:endParaRPr lang="en-US"/>
          </a:p>
        </p:txBody>
      </p:sp>
      <p:sp>
        <p:nvSpPr>
          <p:cNvPr id="6" name="Rectangle 5"/>
          <p:cNvSpPr/>
          <p:nvPr/>
        </p:nvSpPr>
        <p:spPr>
          <a:xfrm>
            <a:off x="582547" y="1035166"/>
            <a:ext cx="1447800" cy="395392"/>
          </a:xfrm>
          <a:prstGeom prst="rect">
            <a:avLst/>
          </a:prstGeom>
          <a:solidFill>
            <a:schemeClr val="accent3">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a:t>Stack</a:t>
            </a:r>
            <a:endParaRPr lang="en-US" sz="2400" b="1" dirty="0"/>
          </a:p>
        </p:txBody>
      </p:sp>
      <p:sp>
        <p:nvSpPr>
          <p:cNvPr id="7" name="TextBox 6"/>
          <p:cNvSpPr txBox="1"/>
          <p:nvPr/>
        </p:nvSpPr>
        <p:spPr>
          <a:xfrm>
            <a:off x="327621" y="1492366"/>
            <a:ext cx="1957652" cy="430887"/>
          </a:xfrm>
          <a:prstGeom prst="rect">
            <a:avLst/>
          </a:prstGeom>
          <a:noFill/>
        </p:spPr>
        <p:txBody>
          <a:bodyPr wrap="none" rtlCol="0">
            <a:spAutoFit/>
          </a:bodyPr>
          <a:lstStyle/>
          <a:p>
            <a:pPr algn="ctr"/>
            <a:r>
              <a:rPr lang="en-US" sz="2200" dirty="0"/>
              <a:t>the stack is </a:t>
            </a:r>
            <a:r>
              <a:rPr lang="en-US" sz="1400" dirty="0"/>
              <a:t>tiny.</a:t>
            </a:r>
            <a:endParaRPr lang="en-US" sz="2200" dirty="0"/>
          </a:p>
        </p:txBody>
      </p:sp>
      <p:sp>
        <p:nvSpPr>
          <p:cNvPr id="8" name="TextBox 7"/>
          <p:cNvSpPr txBox="1"/>
          <p:nvPr/>
        </p:nvSpPr>
        <p:spPr>
          <a:xfrm>
            <a:off x="176149" y="1851413"/>
            <a:ext cx="2260598" cy="769441"/>
          </a:xfrm>
          <a:prstGeom prst="rect">
            <a:avLst/>
          </a:prstGeom>
          <a:noFill/>
        </p:spPr>
        <p:txBody>
          <a:bodyPr wrap="square" rtlCol="0">
            <a:spAutoFit/>
          </a:bodyPr>
          <a:lstStyle/>
          <a:p>
            <a:pPr algn="ctr"/>
            <a:r>
              <a:rPr lang="en-US" sz="2200" dirty="0"/>
              <a:t>stack arrays are a bad idea.</a:t>
            </a:r>
          </a:p>
        </p:txBody>
      </p:sp>
      <p:sp>
        <p:nvSpPr>
          <p:cNvPr id="9" name="TextBox 8"/>
          <p:cNvSpPr txBox="1"/>
          <p:nvPr/>
        </p:nvSpPr>
        <p:spPr>
          <a:xfrm>
            <a:off x="13431" y="2765379"/>
            <a:ext cx="2852807" cy="1107996"/>
          </a:xfrm>
          <a:prstGeom prst="rect">
            <a:avLst/>
          </a:prstGeom>
          <a:noFill/>
        </p:spPr>
        <p:txBody>
          <a:bodyPr wrap="square" rtlCol="0">
            <a:spAutoFit/>
          </a:bodyPr>
          <a:lstStyle/>
          <a:p>
            <a:pPr algn="ctr"/>
            <a:r>
              <a:rPr lang="en-US" sz="2200" dirty="0"/>
              <a:t>so you </a:t>
            </a:r>
            <a:r>
              <a:rPr lang="en-US" sz="2200" dirty="0" err="1"/>
              <a:t>wanna</a:t>
            </a:r>
            <a:r>
              <a:rPr lang="en-US" sz="2200" dirty="0"/>
              <a:t> use the heap</a:t>
            </a:r>
            <a:r>
              <a:rPr lang="mr-IN" sz="2200" dirty="0"/>
              <a:t>…</a:t>
            </a:r>
            <a:r>
              <a:rPr lang="en-US" sz="2200" dirty="0"/>
              <a:t> but there's </a:t>
            </a:r>
            <a:r>
              <a:rPr lang="en-US" sz="2200" b="1" dirty="0"/>
              <a:t>no </a:t>
            </a:r>
            <a:r>
              <a:rPr lang="en-US" sz="2200" b="1" dirty="0" err="1"/>
              <a:t>malloc</a:t>
            </a:r>
            <a:r>
              <a:rPr lang="en-US" sz="2200" b="1" dirty="0"/>
              <a:t>/free.</a:t>
            </a:r>
          </a:p>
        </p:txBody>
      </p:sp>
      <p:sp>
        <p:nvSpPr>
          <p:cNvPr id="11" name="TextBox 10"/>
          <p:cNvSpPr txBox="1"/>
          <p:nvPr/>
        </p:nvSpPr>
        <p:spPr>
          <a:xfrm>
            <a:off x="2362200" y="978379"/>
            <a:ext cx="4114800" cy="430887"/>
          </a:xfrm>
          <a:prstGeom prst="rect">
            <a:avLst/>
          </a:prstGeom>
          <a:noFill/>
        </p:spPr>
        <p:txBody>
          <a:bodyPr wrap="square" rtlCol="0">
            <a:spAutoFit/>
          </a:bodyPr>
          <a:lstStyle/>
          <a:p>
            <a:pPr algn="ctr"/>
            <a:r>
              <a:rPr lang="en-US" sz="2200" i="1" dirty="0"/>
              <a:t>there's no C </a:t>
            </a:r>
            <a:r>
              <a:rPr lang="en-US" sz="2200" i="1" dirty="0" err="1"/>
              <a:t>stdlib</a:t>
            </a:r>
            <a:r>
              <a:rPr lang="en-US" sz="2200" i="1" dirty="0"/>
              <a:t> at all!</a:t>
            </a:r>
          </a:p>
        </p:txBody>
      </p:sp>
      <p:grpSp>
        <p:nvGrpSpPr>
          <p:cNvPr id="14" name="Group 13"/>
          <p:cNvGrpSpPr/>
          <p:nvPr/>
        </p:nvGrpSpPr>
        <p:grpSpPr>
          <a:xfrm>
            <a:off x="2933700" y="1397096"/>
            <a:ext cx="2971800" cy="685800"/>
            <a:chOff x="3543300" y="2200605"/>
            <a:chExt cx="2971800" cy="685800"/>
          </a:xfrm>
        </p:grpSpPr>
        <p:sp>
          <p:nvSpPr>
            <p:cNvPr id="12" name="TextBox 11"/>
            <p:cNvSpPr txBox="1"/>
            <p:nvPr/>
          </p:nvSpPr>
          <p:spPr>
            <a:xfrm>
              <a:off x="3543300" y="2301634"/>
              <a:ext cx="2971800" cy="430887"/>
            </a:xfrm>
            <a:prstGeom prst="rect">
              <a:avLst/>
            </a:prstGeom>
            <a:noFill/>
          </p:spPr>
          <p:txBody>
            <a:bodyPr wrap="square" rtlCol="0">
              <a:spAutoFit/>
            </a:bodyPr>
            <a:lstStyle/>
            <a:p>
              <a:pPr algn="ctr"/>
              <a:r>
                <a:rPr lang="en-US" sz="2200" b="1" dirty="0">
                  <a:solidFill>
                    <a:srgbClr val="FF0000"/>
                  </a:solidFill>
                  <a:latin typeface="Consolas" charset="0"/>
                  <a:ea typeface="Consolas" charset="0"/>
                  <a:cs typeface="Consolas" charset="0"/>
                </a:rPr>
                <a:t>#include </a:t>
              </a:r>
              <a:r>
                <a:rPr lang="en-US" sz="2200" b="1" dirty="0">
                  <a:solidFill>
                    <a:schemeClr val="accent6">
                      <a:lumMod val="75000"/>
                    </a:schemeClr>
                  </a:solidFill>
                  <a:latin typeface="Consolas" charset="0"/>
                  <a:ea typeface="Consolas" charset="0"/>
                  <a:cs typeface="Consolas" charset="0"/>
                </a:rPr>
                <a:t>&lt;</a:t>
              </a:r>
              <a:r>
                <a:rPr lang="en-US" sz="2200" b="1" dirty="0" err="1">
                  <a:solidFill>
                    <a:schemeClr val="accent6">
                      <a:lumMod val="75000"/>
                    </a:schemeClr>
                  </a:solidFill>
                  <a:latin typeface="Consolas" charset="0"/>
                  <a:ea typeface="Consolas" charset="0"/>
                  <a:cs typeface="Consolas" charset="0"/>
                </a:rPr>
                <a:t>stdio.h</a:t>
              </a:r>
              <a:r>
                <a:rPr lang="en-US" sz="2200" b="1" dirty="0">
                  <a:solidFill>
                    <a:schemeClr val="accent6">
                      <a:lumMod val="75000"/>
                    </a:schemeClr>
                  </a:solidFill>
                  <a:latin typeface="Consolas" charset="0"/>
                  <a:ea typeface="Consolas" charset="0"/>
                  <a:cs typeface="Consolas" charset="0"/>
                </a:rPr>
                <a:t>&gt;</a:t>
              </a:r>
            </a:p>
          </p:txBody>
        </p:sp>
        <p:sp>
          <p:nvSpPr>
            <p:cNvPr id="13" name="&quot;No&quot; Symbol 12"/>
            <p:cNvSpPr/>
            <p:nvPr/>
          </p:nvSpPr>
          <p:spPr>
            <a:xfrm rot="5400000">
              <a:off x="5257800" y="2200605"/>
              <a:ext cx="685800" cy="685800"/>
            </a:xfrm>
            <a:prstGeom prst="noSmoking">
              <a:avLst>
                <a:gd name="adj" fmla="val 632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TextBox 14"/>
          <p:cNvSpPr txBox="1"/>
          <p:nvPr/>
        </p:nvSpPr>
        <p:spPr>
          <a:xfrm>
            <a:off x="6402453" y="944831"/>
            <a:ext cx="2360548" cy="769441"/>
          </a:xfrm>
          <a:prstGeom prst="rect">
            <a:avLst/>
          </a:prstGeom>
          <a:noFill/>
        </p:spPr>
        <p:txBody>
          <a:bodyPr wrap="square" rtlCol="0">
            <a:spAutoFit/>
          </a:bodyPr>
          <a:lstStyle/>
          <a:p>
            <a:pPr algn="ctr"/>
            <a:r>
              <a:rPr lang="en-US" sz="2200" dirty="0"/>
              <a:t>you typically also </a:t>
            </a:r>
            <a:r>
              <a:rPr lang="en-US" sz="2200" b="1" dirty="0"/>
              <a:t>can't use floats.</a:t>
            </a:r>
            <a:endParaRPr lang="en-US" sz="2200" dirty="0"/>
          </a:p>
        </p:txBody>
      </p:sp>
      <p:sp>
        <p:nvSpPr>
          <p:cNvPr id="16" name="TextBox 15"/>
          <p:cNvSpPr txBox="1"/>
          <p:nvPr/>
        </p:nvSpPr>
        <p:spPr>
          <a:xfrm>
            <a:off x="2362200" y="2082896"/>
            <a:ext cx="4114800" cy="769441"/>
          </a:xfrm>
          <a:prstGeom prst="rect">
            <a:avLst/>
          </a:prstGeom>
          <a:noFill/>
        </p:spPr>
        <p:txBody>
          <a:bodyPr wrap="square" rtlCol="0">
            <a:spAutoFit/>
          </a:bodyPr>
          <a:lstStyle/>
          <a:p>
            <a:pPr algn="ctr"/>
            <a:r>
              <a:rPr lang="en-US" sz="2200" dirty="0"/>
              <a:t>there are only the functions that the kernel provides.</a:t>
            </a:r>
          </a:p>
        </p:txBody>
      </p:sp>
      <p:sp>
        <p:nvSpPr>
          <p:cNvPr id="17" name="TextBox 16"/>
          <p:cNvSpPr txBox="1"/>
          <p:nvPr/>
        </p:nvSpPr>
        <p:spPr>
          <a:xfrm rot="20738227">
            <a:off x="2667766" y="2963478"/>
            <a:ext cx="1853473" cy="430887"/>
          </a:xfrm>
          <a:prstGeom prst="rect">
            <a:avLst/>
          </a:prstGeom>
          <a:noFill/>
        </p:spPr>
        <p:txBody>
          <a:bodyPr wrap="square" rtlCol="0">
            <a:spAutoFit/>
          </a:bodyPr>
          <a:lstStyle/>
          <a:p>
            <a:pPr algn="ctr"/>
            <a:r>
              <a:rPr lang="en-US" sz="2200" b="1" dirty="0" err="1">
                <a:latin typeface="Consolas" charset="0"/>
                <a:ea typeface="Consolas" charset="0"/>
                <a:cs typeface="Consolas" charset="0"/>
              </a:rPr>
              <a:t>printk</a:t>
            </a:r>
            <a:r>
              <a:rPr lang="en-US" sz="2200" b="1" dirty="0">
                <a:latin typeface="Consolas" charset="0"/>
                <a:ea typeface="Consolas" charset="0"/>
                <a:cs typeface="Consolas" charset="0"/>
              </a:rPr>
              <a:t>()</a:t>
            </a:r>
          </a:p>
        </p:txBody>
      </p:sp>
      <p:sp>
        <p:nvSpPr>
          <p:cNvPr id="18" name="TextBox 17"/>
          <p:cNvSpPr txBox="1"/>
          <p:nvPr/>
        </p:nvSpPr>
        <p:spPr>
          <a:xfrm rot="358519">
            <a:off x="4034634" y="3091667"/>
            <a:ext cx="1853473" cy="430887"/>
          </a:xfrm>
          <a:prstGeom prst="rect">
            <a:avLst/>
          </a:prstGeom>
          <a:noFill/>
        </p:spPr>
        <p:txBody>
          <a:bodyPr wrap="square" rtlCol="0">
            <a:spAutoFit/>
          </a:bodyPr>
          <a:lstStyle/>
          <a:p>
            <a:pPr algn="ctr"/>
            <a:r>
              <a:rPr lang="en-US" sz="2200" b="1" dirty="0" err="1">
                <a:latin typeface="Consolas" charset="0"/>
                <a:ea typeface="Consolas" charset="0"/>
                <a:cs typeface="Consolas" charset="0"/>
              </a:rPr>
              <a:t>kmalloc</a:t>
            </a:r>
            <a:r>
              <a:rPr lang="en-US" sz="2200" b="1" dirty="0">
                <a:latin typeface="Consolas" charset="0"/>
                <a:ea typeface="Consolas" charset="0"/>
                <a:cs typeface="Consolas" charset="0"/>
              </a:rPr>
              <a:t>()</a:t>
            </a:r>
          </a:p>
        </p:txBody>
      </p:sp>
      <p:sp>
        <p:nvSpPr>
          <p:cNvPr id="19" name="TextBox 18"/>
          <p:cNvSpPr txBox="1"/>
          <p:nvPr/>
        </p:nvSpPr>
        <p:spPr>
          <a:xfrm rot="385106">
            <a:off x="2959464" y="3425957"/>
            <a:ext cx="1853473" cy="430887"/>
          </a:xfrm>
          <a:prstGeom prst="rect">
            <a:avLst/>
          </a:prstGeom>
          <a:noFill/>
        </p:spPr>
        <p:txBody>
          <a:bodyPr wrap="square" rtlCol="0">
            <a:spAutoFit/>
          </a:bodyPr>
          <a:lstStyle/>
          <a:p>
            <a:pPr algn="ctr"/>
            <a:r>
              <a:rPr lang="en-US" sz="2200" b="1" dirty="0" err="1">
                <a:latin typeface="Consolas" charset="0"/>
                <a:ea typeface="Consolas" charset="0"/>
                <a:cs typeface="Consolas" charset="0"/>
              </a:rPr>
              <a:t>kfree</a:t>
            </a:r>
            <a:r>
              <a:rPr lang="en-US" sz="2200" b="1" dirty="0">
                <a:latin typeface="Consolas" charset="0"/>
                <a:ea typeface="Consolas" charset="0"/>
                <a:cs typeface="Consolas" charset="0"/>
              </a:rPr>
              <a:t>()</a:t>
            </a:r>
          </a:p>
        </p:txBody>
      </p:sp>
      <p:sp>
        <p:nvSpPr>
          <p:cNvPr id="20" name="TextBox 19"/>
          <p:cNvSpPr txBox="1"/>
          <p:nvPr/>
        </p:nvSpPr>
        <p:spPr>
          <a:xfrm rot="21112380">
            <a:off x="3212735" y="3934565"/>
            <a:ext cx="2413728" cy="430887"/>
          </a:xfrm>
          <a:prstGeom prst="rect">
            <a:avLst/>
          </a:prstGeom>
          <a:noFill/>
        </p:spPr>
        <p:txBody>
          <a:bodyPr wrap="square" rtlCol="0">
            <a:spAutoFit/>
          </a:bodyPr>
          <a:lstStyle/>
          <a:p>
            <a:pPr algn="ctr"/>
            <a:r>
              <a:rPr lang="en-US" sz="2200" b="1">
                <a:latin typeface="Consolas" charset="0"/>
                <a:ea typeface="Consolas" charset="0"/>
                <a:cs typeface="Consolas" charset="0"/>
              </a:rPr>
              <a:t>copy_to_user</a:t>
            </a:r>
            <a:r>
              <a:rPr lang="en-US" sz="2200" b="1" dirty="0">
                <a:latin typeface="Consolas" charset="0"/>
                <a:ea typeface="Consolas" charset="0"/>
                <a:cs typeface="Consolas" charset="0"/>
              </a:rPr>
              <a:t>()</a:t>
            </a:r>
          </a:p>
        </p:txBody>
      </p:sp>
      <p:grpSp>
        <p:nvGrpSpPr>
          <p:cNvPr id="23" name="Group 22"/>
          <p:cNvGrpSpPr/>
          <p:nvPr/>
        </p:nvGrpSpPr>
        <p:grpSpPr>
          <a:xfrm>
            <a:off x="6224995" y="1658175"/>
            <a:ext cx="2943864" cy="685800"/>
            <a:chOff x="6229769" y="2303029"/>
            <a:chExt cx="2943864" cy="685800"/>
          </a:xfrm>
        </p:grpSpPr>
        <p:sp>
          <p:nvSpPr>
            <p:cNvPr id="21" name="TextBox 20"/>
            <p:cNvSpPr txBox="1"/>
            <p:nvPr/>
          </p:nvSpPr>
          <p:spPr>
            <a:xfrm>
              <a:off x="6229769" y="2418450"/>
              <a:ext cx="2943864" cy="430887"/>
            </a:xfrm>
            <a:prstGeom prst="rect">
              <a:avLst/>
            </a:prstGeom>
            <a:noFill/>
          </p:spPr>
          <p:txBody>
            <a:bodyPr wrap="square" rtlCol="0">
              <a:spAutoFit/>
            </a:bodyPr>
            <a:lstStyle/>
            <a:p>
              <a:pPr algn="ctr"/>
              <a:r>
                <a:rPr lang="en-US" sz="2200" b="1" dirty="0" err="1">
                  <a:latin typeface="Consolas" charset="0"/>
                  <a:ea typeface="Consolas" charset="0"/>
                  <a:cs typeface="Consolas" charset="0"/>
                </a:rPr>
                <a:t>printk</a:t>
              </a:r>
              <a:r>
                <a:rPr lang="en-US" sz="2200" b="1" dirty="0">
                  <a:latin typeface="Consolas" charset="0"/>
                  <a:ea typeface="Consolas" charset="0"/>
                  <a:cs typeface="Consolas" charset="0"/>
                </a:rPr>
                <a:t>(</a:t>
              </a:r>
              <a:r>
                <a:rPr lang="en-US" sz="2200" b="1" dirty="0">
                  <a:solidFill>
                    <a:schemeClr val="accent6">
                      <a:lumMod val="75000"/>
                    </a:schemeClr>
                  </a:solidFill>
                  <a:latin typeface="Consolas" charset="0"/>
                  <a:ea typeface="Consolas" charset="0"/>
                  <a:cs typeface="Consolas" charset="0"/>
                </a:rPr>
                <a:t>"%f"</a:t>
              </a:r>
              <a:r>
                <a:rPr lang="en-US" sz="2200" b="1" dirty="0">
                  <a:latin typeface="Consolas" charset="0"/>
                  <a:ea typeface="Consolas" charset="0"/>
                  <a:cs typeface="Consolas" charset="0"/>
                </a:rPr>
                <a:t>, </a:t>
              </a:r>
              <a:r>
                <a:rPr lang="en-US" sz="2200" b="1" dirty="0">
                  <a:solidFill>
                    <a:schemeClr val="accent3">
                      <a:lumMod val="75000"/>
                    </a:schemeClr>
                  </a:solidFill>
                  <a:latin typeface="Consolas" charset="0"/>
                  <a:ea typeface="Consolas" charset="0"/>
                  <a:cs typeface="Consolas" charset="0"/>
                </a:rPr>
                <a:t>1.0</a:t>
              </a:r>
              <a:r>
                <a:rPr lang="en-US" sz="2200" b="1" dirty="0">
                  <a:latin typeface="Consolas" charset="0"/>
                  <a:ea typeface="Consolas" charset="0"/>
                  <a:cs typeface="Consolas" charset="0"/>
                </a:rPr>
                <a:t>)</a:t>
              </a:r>
            </a:p>
          </p:txBody>
        </p:sp>
        <p:sp>
          <p:nvSpPr>
            <p:cNvPr id="22" name="&quot;No&quot; Symbol 21"/>
            <p:cNvSpPr/>
            <p:nvPr/>
          </p:nvSpPr>
          <p:spPr>
            <a:xfrm rot="5400000">
              <a:off x="8288866" y="2303029"/>
              <a:ext cx="685800" cy="685800"/>
            </a:xfrm>
            <a:prstGeom prst="noSmoking">
              <a:avLst>
                <a:gd name="adj" fmla="val 632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4" name="TextBox 23"/>
          <p:cNvSpPr txBox="1"/>
          <p:nvPr/>
        </p:nvSpPr>
        <p:spPr>
          <a:xfrm>
            <a:off x="6229430" y="2365387"/>
            <a:ext cx="2835792" cy="1446550"/>
          </a:xfrm>
          <a:prstGeom prst="rect">
            <a:avLst/>
          </a:prstGeom>
          <a:noFill/>
        </p:spPr>
        <p:txBody>
          <a:bodyPr wrap="square" rtlCol="0">
            <a:spAutoFit/>
          </a:bodyPr>
          <a:lstStyle/>
          <a:p>
            <a:pPr algn="ctr"/>
            <a:r>
              <a:rPr lang="en-US" sz="2200" dirty="0"/>
              <a:t>that seems like a weird restriction, but it's to make </a:t>
            </a:r>
            <a:r>
              <a:rPr lang="en-US" sz="2200" b="1" dirty="0"/>
              <a:t>context switches </a:t>
            </a:r>
            <a:r>
              <a:rPr lang="en-US" sz="2200" dirty="0"/>
              <a:t>faster.</a:t>
            </a:r>
          </a:p>
        </p:txBody>
      </p:sp>
      <p:sp>
        <p:nvSpPr>
          <p:cNvPr id="26" name="TextBox 25"/>
          <p:cNvSpPr txBox="1"/>
          <p:nvPr/>
        </p:nvSpPr>
        <p:spPr>
          <a:xfrm>
            <a:off x="6172200" y="3873375"/>
            <a:ext cx="2835792" cy="1107996"/>
          </a:xfrm>
          <a:prstGeom prst="rect">
            <a:avLst/>
          </a:prstGeom>
          <a:noFill/>
        </p:spPr>
        <p:txBody>
          <a:bodyPr wrap="square" rtlCol="0">
            <a:spAutoFit/>
          </a:bodyPr>
          <a:lstStyle/>
          <a:p>
            <a:pPr algn="ctr"/>
            <a:r>
              <a:rPr lang="en-US" sz="2200" dirty="0"/>
              <a:t>float registers are huge, and </a:t>
            </a:r>
            <a:r>
              <a:rPr lang="en-US" sz="2200" i="1" dirty="0"/>
              <a:t>not </a:t>
            </a:r>
            <a:r>
              <a:rPr lang="en-US" sz="2200" dirty="0"/>
              <a:t>saving them saves time.</a:t>
            </a:r>
          </a:p>
        </p:txBody>
      </p:sp>
    </p:spTree>
    <p:extLst>
      <p:ext uri="{BB962C8B-B14F-4D97-AF65-F5344CB8AC3E}">
        <p14:creationId xmlns:p14="http://schemas.microsoft.com/office/powerpoint/2010/main" val="5009210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1" grpId="0"/>
      <p:bldP spid="15" grpId="0"/>
      <p:bldP spid="16" grpId="0"/>
      <p:bldP spid="17" grpId="0"/>
      <p:bldP spid="18" grpId="0"/>
      <p:bldP spid="19" grpId="0"/>
      <p:bldP spid="20" grpId="0"/>
      <p:bldP spid="24"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kernel module lifecycle</a:t>
            </a:r>
          </a:p>
        </p:txBody>
      </p:sp>
      <p:sp>
        <p:nvSpPr>
          <p:cNvPr id="3" name="Content Placeholder 2"/>
          <p:cNvSpPr>
            <a:spLocks noGrp="1"/>
          </p:cNvSpPr>
          <p:nvPr>
            <p:ph idx="1"/>
          </p:nvPr>
        </p:nvSpPr>
        <p:spPr>
          <a:xfrm>
            <a:off x="152400" y="495302"/>
            <a:ext cx="8991600" cy="829202"/>
          </a:xfrm>
        </p:spPr>
        <p:txBody>
          <a:bodyPr/>
          <a:lstStyle/>
          <a:p>
            <a:r>
              <a:rPr lang="en-US" dirty="0"/>
              <a:t>kernel modules can be loaded and unloaded at will. </a:t>
            </a:r>
          </a:p>
          <a:p>
            <a:r>
              <a:rPr lang="en-US" dirty="0"/>
              <a:t>remember, </a:t>
            </a:r>
            <a:r>
              <a:rPr lang="en-US" b="1" dirty="0"/>
              <a:t>they’re not programs, but libraries.</a:t>
            </a:r>
            <a:endParaRPr lang="en-US" dirty="0"/>
          </a:p>
        </p:txBody>
      </p:sp>
      <p:sp>
        <p:nvSpPr>
          <p:cNvPr id="4" name="Footer Placeholder 3"/>
          <p:cNvSpPr>
            <a:spLocks noGrp="1"/>
          </p:cNvSpPr>
          <p:nvPr>
            <p:ph type="ftr" sz="quarter" idx="11"/>
          </p:nvPr>
        </p:nvSpPr>
        <p:spPr/>
        <p:txBody>
          <a:bodyPr/>
          <a:lstStyle/>
          <a:p>
            <a:r>
              <a:rPr lang="cs-CZ"/>
              <a:t>CS449</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5</a:t>
            </a:fld>
            <a:endParaRPr lang="en-US"/>
          </a:p>
        </p:txBody>
      </p:sp>
      <p:grpSp>
        <p:nvGrpSpPr>
          <p:cNvPr id="6" name="Group 5"/>
          <p:cNvGrpSpPr/>
          <p:nvPr/>
        </p:nvGrpSpPr>
        <p:grpSpPr>
          <a:xfrm>
            <a:off x="228600" y="2400300"/>
            <a:ext cx="2667000" cy="2819400"/>
            <a:chOff x="381000" y="2095500"/>
            <a:chExt cx="2667000" cy="2819400"/>
          </a:xfrm>
        </p:grpSpPr>
        <p:sp>
          <p:nvSpPr>
            <p:cNvPr id="7" name="Rectangle 6"/>
            <p:cNvSpPr/>
            <p:nvPr/>
          </p:nvSpPr>
          <p:spPr>
            <a:xfrm>
              <a:off x="381000" y="2095500"/>
              <a:ext cx="2667000" cy="28194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2500" b="1">
                  <a:solidFill>
                    <a:schemeClr val="tx1"/>
                  </a:solidFill>
                </a:rPr>
                <a:t>Kernel</a:t>
              </a:r>
              <a:endParaRPr lang="en-US" sz="2500" b="1" dirty="0">
                <a:solidFill>
                  <a:schemeClr val="tx1"/>
                </a:solidFill>
              </a:endParaRPr>
            </a:p>
          </p:txBody>
        </p:sp>
        <p:sp>
          <p:nvSpPr>
            <p:cNvPr id="8" name="Rectangle 7"/>
            <p:cNvSpPr/>
            <p:nvPr/>
          </p:nvSpPr>
          <p:spPr>
            <a:xfrm>
              <a:off x="491066" y="2214034"/>
              <a:ext cx="2431530" cy="2209799"/>
            </a:xfrm>
            <a:prstGeom prst="rect">
              <a:avLst/>
            </a:prstGeom>
            <a:solidFill>
              <a:schemeClr val="bg2"/>
            </a:solidFill>
            <a:ln>
              <a:solidFill>
                <a:schemeClr val="tx1"/>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dirty="0">
                <a:solidFill>
                  <a:schemeClr val="tx1"/>
                </a:solidFill>
              </a:endParaRPr>
            </a:p>
          </p:txBody>
        </p:sp>
      </p:grpSp>
      <p:pic>
        <p:nvPicPr>
          <p:cNvPr id="9" name="Picture 8" descr="Image result for puzzle piece symbol"/>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437" b="100000" l="0" r="100000">
                        <a14:foregroundMark x1="54598" y1="98276" x2="62644" y2="98563"/>
                        <a14:foregroundMark x1="35632" y1="57471" x2="52874" y2="61782"/>
                        <a14:foregroundMark x1="16954" y1="41667" x2="50000" y2="41954"/>
                        <a14:foregroundMark x1="5747" y1="29885" x2="11207" y2="78448"/>
                        <a14:foregroundMark x1="16092" y1="60920" x2="55460" y2="43678"/>
                        <a14:foregroundMark x1="39943" y1="32759" x2="10920" y2="50862"/>
                        <a14:foregroundMark x1="4885" y1="27011" x2="71839" y2="29023"/>
                        <a14:foregroundMark x1="71839" y1="28736" x2="71839" y2="93391"/>
                        <a14:foregroundMark x1="71839" y1="92816" x2="52874" y2="94253"/>
                        <a14:foregroundMark x1="52874" y1="93678" x2="52874" y2="50575"/>
                        <a14:foregroundMark x1="4310" y1="93678" x2="25000" y2="94828"/>
                        <a14:foregroundMark x1="25000" y1="94540" x2="23563" y2="54598"/>
                        <a14:foregroundMark x1="89080" y1="60632" x2="78736" y2="61494"/>
                        <a14:foregroundMark x1="39655" y1="6897" x2="39080" y2="23276"/>
                      </a14:backgroundRemoval>
                    </a14:imgEffect>
                  </a14:imgLayer>
                </a14:imgProps>
              </a:ext>
            </a:extLst>
          </a:blip>
          <a:srcRect/>
          <a:stretch>
            <a:fillRect/>
          </a:stretch>
        </p:blipFill>
        <p:spPr bwMode="auto">
          <a:xfrm>
            <a:off x="457200" y="3848100"/>
            <a:ext cx="762000" cy="762000"/>
          </a:xfrm>
          <a:prstGeom prst="rect">
            <a:avLst/>
          </a:prstGeom>
          <a:noFill/>
        </p:spPr>
      </p:pic>
      <p:pic>
        <p:nvPicPr>
          <p:cNvPr id="10" name="Picture 9" descr="Image result for puzzle piece symbol"/>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437" b="100000" l="0" r="100000">
                        <a14:foregroundMark x1="54598" y1="98276" x2="62644" y2="98563"/>
                        <a14:foregroundMark x1="35632" y1="57471" x2="52874" y2="61782"/>
                        <a14:foregroundMark x1="16954" y1="41667" x2="50000" y2="41954"/>
                        <a14:foregroundMark x1="5747" y1="29885" x2="11207" y2="78448"/>
                        <a14:foregroundMark x1="16092" y1="60920" x2="55460" y2="43678"/>
                        <a14:foregroundMark x1="39943" y1="32759" x2="10920" y2="50862"/>
                        <a14:foregroundMark x1="4885" y1="27011" x2="71839" y2="29023"/>
                        <a14:foregroundMark x1="71839" y1="28736" x2="71839" y2="93391"/>
                        <a14:foregroundMark x1="71839" y1="92816" x2="52874" y2="94253"/>
                        <a14:foregroundMark x1="52874" y1="93678" x2="52874" y2="50575"/>
                        <a14:foregroundMark x1="4310" y1="93678" x2="25000" y2="94828"/>
                        <a14:foregroundMark x1="25000" y1="94540" x2="23563" y2="54598"/>
                        <a14:foregroundMark x1="89080" y1="60632" x2="78736" y2="61494"/>
                        <a14:foregroundMark x1="39655" y1="6897" x2="39080" y2="23276"/>
                      </a14:backgroundRemoval>
                    </a14:imgEffect>
                  </a14:imgLayer>
                </a14:imgProps>
              </a:ext>
            </a:extLst>
          </a:blip>
          <a:srcRect/>
          <a:stretch>
            <a:fillRect/>
          </a:stretch>
        </p:blipFill>
        <p:spPr bwMode="auto">
          <a:xfrm>
            <a:off x="1329266" y="3877733"/>
            <a:ext cx="762000" cy="762000"/>
          </a:xfrm>
          <a:prstGeom prst="rect">
            <a:avLst/>
          </a:prstGeom>
          <a:noFill/>
        </p:spPr>
      </p:pic>
      <p:pic>
        <p:nvPicPr>
          <p:cNvPr id="11" name="Picture 10" descr="Image result for puzzle piece symbol"/>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437" b="100000" l="0" r="100000">
                        <a14:foregroundMark x1="54598" y1="98276" x2="62644" y2="98563"/>
                        <a14:foregroundMark x1="35632" y1="57471" x2="52874" y2="61782"/>
                        <a14:foregroundMark x1="16954" y1="41667" x2="50000" y2="41954"/>
                        <a14:foregroundMark x1="5747" y1="29885" x2="11207" y2="78448"/>
                        <a14:foregroundMark x1="16092" y1="60920" x2="55460" y2="43678"/>
                        <a14:foregroundMark x1="39943" y1="32759" x2="10920" y2="50862"/>
                        <a14:foregroundMark x1="4885" y1="27011" x2="71839" y2="29023"/>
                        <a14:foregroundMark x1="71839" y1="28736" x2="71839" y2="93391"/>
                        <a14:foregroundMark x1="71839" y1="92816" x2="52874" y2="94253"/>
                        <a14:foregroundMark x1="52874" y1="93678" x2="52874" y2="50575"/>
                        <a14:foregroundMark x1="4310" y1="93678" x2="25000" y2="94828"/>
                        <a14:foregroundMark x1="25000" y1="94540" x2="23563" y2="54598"/>
                        <a14:foregroundMark x1="89080" y1="60632" x2="78736" y2="61494"/>
                        <a14:foregroundMark x1="39655" y1="6897" x2="39080" y2="23276"/>
                      </a14:backgroundRemoval>
                    </a14:imgEffect>
                  </a14:imgLayer>
                </a14:imgProps>
              </a:ext>
            </a:extLst>
          </a:blip>
          <a:srcRect/>
          <a:stretch>
            <a:fillRect/>
          </a:stretch>
        </p:blipFill>
        <p:spPr bwMode="auto">
          <a:xfrm>
            <a:off x="1815302" y="2896129"/>
            <a:ext cx="762000" cy="762000"/>
          </a:xfrm>
          <a:prstGeom prst="rect">
            <a:avLst/>
          </a:prstGeom>
          <a:noFill/>
        </p:spPr>
      </p:pic>
      <p:grpSp>
        <p:nvGrpSpPr>
          <p:cNvPr id="16" name="Group 15"/>
          <p:cNvGrpSpPr/>
          <p:nvPr/>
        </p:nvGrpSpPr>
        <p:grpSpPr>
          <a:xfrm>
            <a:off x="631763" y="1505407"/>
            <a:ext cx="2737970" cy="2655428"/>
            <a:chOff x="631763" y="1505407"/>
            <a:chExt cx="2737970" cy="2655428"/>
          </a:xfrm>
        </p:grpSpPr>
        <p:sp>
          <p:nvSpPr>
            <p:cNvPr id="13" name="Arc 12"/>
            <p:cNvSpPr/>
            <p:nvPr/>
          </p:nvSpPr>
          <p:spPr>
            <a:xfrm rot="16200000">
              <a:off x="1075267" y="1866369"/>
              <a:ext cx="2294466" cy="2294466"/>
            </a:xfrm>
            <a:prstGeom prst="arc">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631763" y="1505407"/>
              <a:ext cx="1395005" cy="430887"/>
            </a:xfrm>
            <a:prstGeom prst="rect">
              <a:avLst/>
            </a:prstGeom>
            <a:noFill/>
          </p:spPr>
          <p:txBody>
            <a:bodyPr wrap="square" rtlCol="0">
              <a:spAutoFit/>
            </a:bodyPr>
            <a:lstStyle/>
            <a:p>
              <a:pPr algn="ctr"/>
              <a:r>
                <a:rPr lang="en-US" sz="2200" b="1" dirty="0">
                  <a:latin typeface="Consolas" charset="0"/>
                  <a:ea typeface="Consolas" charset="0"/>
                  <a:cs typeface="Consolas" charset="0"/>
                </a:rPr>
                <a:t>load</a:t>
              </a:r>
            </a:p>
          </p:txBody>
        </p:sp>
      </p:grpSp>
      <p:sp>
        <p:nvSpPr>
          <p:cNvPr id="15" name="TextBox 14"/>
          <p:cNvSpPr txBox="1"/>
          <p:nvPr/>
        </p:nvSpPr>
        <p:spPr>
          <a:xfrm>
            <a:off x="3307232" y="1381763"/>
            <a:ext cx="5337236" cy="1107996"/>
          </a:xfrm>
          <a:prstGeom prst="rect">
            <a:avLst/>
          </a:prstGeom>
          <a:noFill/>
        </p:spPr>
        <p:txBody>
          <a:bodyPr wrap="square" rtlCol="0">
            <a:spAutoFit/>
          </a:bodyPr>
          <a:lstStyle/>
          <a:p>
            <a:pPr algn="ctr"/>
            <a:r>
              <a:rPr lang="en-US" sz="2200" dirty="0"/>
              <a:t>on load, the module’s “initialize” function is called, in which it creates devices in </a:t>
            </a:r>
            <a:r>
              <a:rPr lang="en-US" sz="2200" b="1" dirty="0">
                <a:latin typeface="Consolas" panose="020B0609020204030204" pitchFamily="49" charset="0"/>
                <a:cs typeface="Consolas" panose="020B0609020204030204" pitchFamily="49" charset="0"/>
              </a:rPr>
              <a:t>/dev/</a:t>
            </a:r>
            <a:r>
              <a:rPr lang="en-US" sz="2200" dirty="0"/>
              <a:t>, parameters in </a:t>
            </a:r>
            <a:r>
              <a:rPr lang="en-US" sz="2200" b="1" dirty="0">
                <a:latin typeface="Consolas" panose="020B0609020204030204" pitchFamily="49" charset="0"/>
                <a:cs typeface="Consolas" panose="020B0609020204030204" pitchFamily="49" charset="0"/>
              </a:rPr>
              <a:t>/sys/</a:t>
            </a:r>
            <a:r>
              <a:rPr lang="en-US" sz="2200" dirty="0"/>
              <a:t>, etc.</a:t>
            </a:r>
            <a:endParaRPr lang="en-US" sz="2200" b="1" dirty="0"/>
          </a:p>
        </p:txBody>
      </p:sp>
      <p:sp>
        <p:nvSpPr>
          <p:cNvPr id="17" name="TextBox 16"/>
          <p:cNvSpPr txBox="1"/>
          <p:nvPr/>
        </p:nvSpPr>
        <p:spPr>
          <a:xfrm>
            <a:off x="3298800" y="4226473"/>
            <a:ext cx="5562602" cy="1107996"/>
          </a:xfrm>
          <a:prstGeom prst="rect">
            <a:avLst/>
          </a:prstGeom>
          <a:noFill/>
        </p:spPr>
        <p:txBody>
          <a:bodyPr wrap="square" rtlCol="0">
            <a:spAutoFit/>
          </a:bodyPr>
          <a:lstStyle/>
          <a:p>
            <a:pPr algn="ctr"/>
            <a:r>
              <a:rPr lang="en-US" sz="2200" dirty="0"/>
              <a:t>finally, a module can be</a:t>
            </a:r>
            <a:r>
              <a:rPr lang="en-US" sz="2200" b="1" dirty="0"/>
              <a:t> </a:t>
            </a:r>
            <a:r>
              <a:rPr lang="en-US" sz="2200" dirty="0"/>
              <a:t>unloaded –its “</a:t>
            </a:r>
            <a:r>
              <a:rPr lang="en-US" sz="2200" dirty="0" err="1"/>
              <a:t>uninitialize</a:t>
            </a:r>
            <a:r>
              <a:rPr lang="en-US" sz="2200" dirty="0"/>
              <a:t>” function is called, which lets it clean up the things it created.</a:t>
            </a:r>
          </a:p>
        </p:txBody>
      </p:sp>
      <p:grpSp>
        <p:nvGrpSpPr>
          <p:cNvPr id="21" name="Group 20"/>
          <p:cNvGrpSpPr/>
          <p:nvPr/>
        </p:nvGrpSpPr>
        <p:grpSpPr>
          <a:xfrm>
            <a:off x="1320802" y="2533432"/>
            <a:ext cx="1571992" cy="1592564"/>
            <a:chOff x="1320802" y="2533432"/>
            <a:chExt cx="1571992" cy="1592564"/>
          </a:xfrm>
        </p:grpSpPr>
        <p:sp>
          <p:nvSpPr>
            <p:cNvPr id="18" name="TextBox 17"/>
            <p:cNvSpPr txBox="1"/>
            <p:nvPr/>
          </p:nvSpPr>
          <p:spPr>
            <a:xfrm>
              <a:off x="1409295" y="2533432"/>
              <a:ext cx="1395005" cy="430887"/>
            </a:xfrm>
            <a:prstGeom prst="rect">
              <a:avLst/>
            </a:prstGeom>
            <a:noFill/>
          </p:spPr>
          <p:txBody>
            <a:bodyPr wrap="square" rtlCol="0">
              <a:spAutoFit/>
            </a:bodyPr>
            <a:lstStyle/>
            <a:p>
              <a:pPr algn="ctr"/>
              <a:r>
                <a:rPr lang="en-US" sz="2200" b="1" dirty="0">
                  <a:latin typeface="Consolas" charset="0"/>
                  <a:ea typeface="Consolas" charset="0"/>
                  <a:cs typeface="Consolas" charset="0"/>
                </a:rPr>
                <a:t>unload</a:t>
              </a:r>
            </a:p>
          </p:txBody>
        </p:sp>
        <p:sp>
          <p:nvSpPr>
            <p:cNvPr id="19" name="Multiply 18"/>
            <p:cNvSpPr/>
            <p:nvPr/>
          </p:nvSpPr>
          <p:spPr>
            <a:xfrm>
              <a:off x="1320802" y="2554004"/>
              <a:ext cx="1571992" cy="1571992"/>
            </a:xfrm>
            <a:prstGeom prst="mathMultiply">
              <a:avLst>
                <a:gd name="adj1" fmla="val 6659"/>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3298800" y="2785363"/>
            <a:ext cx="5048941" cy="1107996"/>
          </a:xfrm>
          <a:prstGeom prst="rect">
            <a:avLst/>
          </a:prstGeom>
          <a:noFill/>
        </p:spPr>
        <p:txBody>
          <a:bodyPr wrap="square" rtlCol="0">
            <a:spAutoFit/>
          </a:bodyPr>
          <a:lstStyle/>
          <a:p>
            <a:pPr algn="ctr"/>
            <a:r>
              <a:rPr lang="en-US" sz="2200" dirty="0"/>
              <a:t>then, when user-mode processes access the virtual files it created, the kernel forwards those requests to it.</a:t>
            </a:r>
            <a:endParaRPr lang="en-US" sz="2200" b="1" dirty="0"/>
          </a:p>
        </p:txBody>
      </p:sp>
      <p:pic>
        <p:nvPicPr>
          <p:cNvPr id="12" name="Picture 11" descr="Image result for puzzle piece symbol"/>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437" b="100000" l="0" r="100000">
                        <a14:foregroundMark x1="54598" y1="98276" x2="62644" y2="98563"/>
                        <a14:foregroundMark x1="35632" y1="57471" x2="52874" y2="61782"/>
                        <a14:foregroundMark x1="16954" y1="41667" x2="50000" y2="41954"/>
                        <a14:foregroundMark x1="5747" y1="29885" x2="11207" y2="78448"/>
                        <a14:foregroundMark x1="16092" y1="60920" x2="55460" y2="43678"/>
                        <a14:foregroundMark x1="39943" y1="32759" x2="10920" y2="50862"/>
                        <a14:foregroundMark x1="4885" y1="27011" x2="71839" y2="29023"/>
                        <a14:foregroundMark x1="71839" y1="28736" x2="71839" y2="93391"/>
                        <a14:foregroundMark x1="71839" y1="92816" x2="52874" y2="94253"/>
                        <a14:foregroundMark x1="52874" y1="93678" x2="52874" y2="50575"/>
                        <a14:foregroundMark x1="4310" y1="93678" x2="25000" y2="94828"/>
                        <a14:foregroundMark x1="25000" y1="94540" x2="23563" y2="54598"/>
                        <a14:foregroundMark x1="89080" y1="60632" x2="78736" y2="61494"/>
                        <a14:foregroundMark x1="39655" y1="6897" x2="39080" y2="23276"/>
                      </a14:backgroundRemoval>
                    </a14:imgEffect>
                  </a14:imgLayer>
                </a14:imgProps>
              </a:ext>
            </a:extLst>
          </a:blip>
          <a:srcRect/>
          <a:stretch>
            <a:fillRect/>
          </a:stretch>
        </p:blipFill>
        <p:spPr bwMode="auto">
          <a:xfrm>
            <a:off x="2286000" y="1413403"/>
            <a:ext cx="762000" cy="762000"/>
          </a:xfrm>
          <a:prstGeom prst="rect">
            <a:avLst/>
          </a:prstGeom>
          <a:noFill/>
        </p:spPr>
      </p:pic>
    </p:spTree>
    <p:extLst>
      <p:ext uri="{BB962C8B-B14F-4D97-AF65-F5344CB8AC3E}">
        <p14:creationId xmlns:p14="http://schemas.microsoft.com/office/powerpoint/2010/main" val="11218870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decel="50000" fill="hold" nodeType="clickEffect">
                                  <p:stCondLst>
                                    <p:cond delay="0"/>
                                  </p:stCondLst>
                                  <p:childTnLst>
                                    <p:animMotion origin="layout" path="M -4.72222E-6 2.60209E-18 C -0.05104 0.00333 -0.10191 0.00694 -0.1316 0.05472 C -0.16111 0.1025 -0.16944 0.19417 -0.17778 0.28611 " pathEditMode="relative" ptsTypes="AAA">
                                      <p:cBhvr>
                                        <p:cTn id="12" dur="500" fill="hold"/>
                                        <p:tgtEl>
                                          <p:spTgt spid="12"/>
                                        </p:tgtEl>
                                        <p:attrNameLst>
                                          <p:attrName>ppt_x</p:attrName>
                                          <p:attrName>ppt_y</p:attrName>
                                        </p:attrNameLst>
                                      </p:cBhvr>
                                    </p:animMotion>
                                  </p:childTnLst>
                                </p:cTn>
                              </p:par>
                              <p:par>
                                <p:cTn id="13" presetID="1" presetClass="exit" presetSubtype="0" fill="hold"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mage result for bizarre usb input dev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880174"/>
            <a:ext cx="4594444" cy="21440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Module dependencies</a:t>
            </a:r>
          </a:p>
        </p:txBody>
      </p:sp>
      <p:sp>
        <p:nvSpPr>
          <p:cNvPr id="3" name="Content Placeholder 2"/>
          <p:cNvSpPr>
            <a:spLocks noGrp="1"/>
          </p:cNvSpPr>
          <p:nvPr>
            <p:ph idx="1"/>
          </p:nvPr>
        </p:nvSpPr>
        <p:spPr>
          <a:xfrm>
            <a:off x="152400" y="495301"/>
            <a:ext cx="8991600" cy="609599"/>
          </a:xfrm>
        </p:spPr>
        <p:txBody>
          <a:bodyPr/>
          <a:lstStyle/>
          <a:p>
            <a:r>
              <a:rPr lang="en-US"/>
              <a:t>just like user mode libraries, modules can depend on </a:t>
            </a:r>
            <a:r>
              <a:rPr lang="en-US" i="1"/>
              <a:t>other modules.</a:t>
            </a:r>
            <a:endParaRPr lang="en-US"/>
          </a:p>
        </p:txBody>
      </p:sp>
      <p:sp>
        <p:nvSpPr>
          <p:cNvPr id="4" name="Footer Placeholder 3"/>
          <p:cNvSpPr>
            <a:spLocks noGrp="1"/>
          </p:cNvSpPr>
          <p:nvPr>
            <p:ph type="ftr" sz="quarter" idx="11"/>
          </p:nvPr>
        </p:nvSpPr>
        <p:spPr/>
        <p:txBody>
          <a:bodyPr/>
          <a:lstStyle/>
          <a:p>
            <a:r>
              <a:rPr lang="cs-CZ"/>
              <a:t>CS449</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6</a:t>
            </a:fld>
            <a:endParaRPr lang="en-US"/>
          </a:p>
        </p:txBody>
      </p:sp>
      <p:sp>
        <p:nvSpPr>
          <p:cNvPr id="6" name="TextBox 5"/>
          <p:cNvSpPr txBox="1"/>
          <p:nvPr/>
        </p:nvSpPr>
        <p:spPr>
          <a:xfrm>
            <a:off x="6705600" y="1241344"/>
            <a:ext cx="2362200" cy="1785104"/>
          </a:xfrm>
          <a:prstGeom prst="rect">
            <a:avLst/>
          </a:prstGeom>
          <a:noFill/>
        </p:spPr>
        <p:txBody>
          <a:bodyPr wrap="square" rtlCol="0">
            <a:spAutoFit/>
          </a:bodyPr>
          <a:lstStyle/>
          <a:p>
            <a:pPr algn="ctr"/>
            <a:r>
              <a:rPr lang="en-US" sz="2200" dirty="0"/>
              <a:t>a driver for your weird USB game controller will depend on the USB module.</a:t>
            </a:r>
            <a:endParaRPr lang="en-US" sz="2200" b="1" dirty="0"/>
          </a:p>
        </p:txBody>
      </p:sp>
      <p:grpSp>
        <p:nvGrpSpPr>
          <p:cNvPr id="10" name="Group 9"/>
          <p:cNvGrpSpPr/>
          <p:nvPr/>
        </p:nvGrpSpPr>
        <p:grpSpPr>
          <a:xfrm>
            <a:off x="4876800" y="1135022"/>
            <a:ext cx="1715030" cy="1715030"/>
            <a:chOff x="4876800" y="1135022"/>
            <a:chExt cx="1715030" cy="1715030"/>
          </a:xfrm>
        </p:grpSpPr>
        <p:pic>
          <p:nvPicPr>
            <p:cNvPr id="8" name="Picture 7" descr="Image result for puzzle piece symbol"/>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437" b="100000" l="0" r="100000">
                          <a14:foregroundMark x1="54598" y1="98276" x2="62644" y2="98563"/>
                          <a14:foregroundMark x1="35632" y1="57471" x2="52874" y2="61782"/>
                          <a14:foregroundMark x1="16954" y1="41667" x2="50000" y2="41954"/>
                          <a14:foregroundMark x1="5747" y1="29885" x2="11207" y2="78448"/>
                          <a14:foregroundMark x1="16092" y1="60920" x2="55460" y2="43678"/>
                          <a14:foregroundMark x1="39943" y1="32759" x2="10920" y2="50862"/>
                          <a14:foregroundMark x1="4885" y1="27011" x2="71839" y2="29023"/>
                          <a14:foregroundMark x1="71839" y1="28736" x2="71839" y2="93391"/>
                          <a14:foregroundMark x1="71839" y1="92816" x2="52874" y2="94253"/>
                          <a14:foregroundMark x1="52874" y1="93678" x2="52874" y2="50575"/>
                          <a14:foregroundMark x1="4310" y1="93678" x2="25000" y2="94828"/>
                          <a14:foregroundMark x1="25000" y1="94540" x2="23563" y2="54598"/>
                          <a14:foregroundMark x1="89080" y1="60632" x2="78736" y2="61494"/>
                          <a14:foregroundMark x1="39655" y1="6897" x2="39080" y2="23276"/>
                        </a14:backgroundRemoval>
                      </a14:imgEffect>
                    </a14:imgLayer>
                  </a14:imgProps>
                </a:ext>
              </a:extLst>
            </a:blip>
            <a:srcRect/>
            <a:stretch>
              <a:fillRect/>
            </a:stretch>
          </p:blipFill>
          <p:spPr bwMode="auto">
            <a:xfrm>
              <a:off x="4876800" y="1135022"/>
              <a:ext cx="1715030" cy="1715030"/>
            </a:xfrm>
            <a:prstGeom prst="rect">
              <a:avLst/>
            </a:prstGeom>
            <a:noFill/>
          </p:spPr>
        </p:pic>
        <p:sp>
          <p:nvSpPr>
            <p:cNvPr id="9" name="TextBox 8"/>
            <p:cNvSpPr txBox="1"/>
            <p:nvPr/>
          </p:nvSpPr>
          <p:spPr>
            <a:xfrm>
              <a:off x="4953000" y="1870464"/>
              <a:ext cx="1242648" cy="400110"/>
            </a:xfrm>
            <a:prstGeom prst="rect">
              <a:avLst/>
            </a:prstGeom>
            <a:noFill/>
          </p:spPr>
          <p:txBody>
            <a:bodyPr wrap="none" rtlCol="0">
              <a:spAutoFit/>
            </a:bodyPr>
            <a:lstStyle/>
            <a:p>
              <a:r>
                <a:rPr lang="en-US" sz="2000" b="1" dirty="0" err="1"/>
                <a:t>driver.ko</a:t>
              </a:r>
              <a:endParaRPr lang="en-US" sz="2000" b="1" dirty="0"/>
            </a:p>
          </p:txBody>
        </p:sp>
      </p:grpSp>
      <p:grpSp>
        <p:nvGrpSpPr>
          <p:cNvPr id="11" name="Group 10"/>
          <p:cNvGrpSpPr/>
          <p:nvPr/>
        </p:nvGrpSpPr>
        <p:grpSpPr>
          <a:xfrm>
            <a:off x="2631301" y="1140585"/>
            <a:ext cx="1715030" cy="1715030"/>
            <a:chOff x="4876800" y="1135022"/>
            <a:chExt cx="1715030" cy="1715030"/>
          </a:xfrm>
        </p:grpSpPr>
        <p:pic>
          <p:nvPicPr>
            <p:cNvPr id="12" name="Picture 11" descr="Image result for puzzle piece symbol"/>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437" b="100000" l="0" r="100000">
                          <a14:foregroundMark x1="54598" y1="98276" x2="62644" y2="98563"/>
                          <a14:foregroundMark x1="35632" y1="57471" x2="52874" y2="61782"/>
                          <a14:foregroundMark x1="16954" y1="41667" x2="50000" y2="41954"/>
                          <a14:foregroundMark x1="5747" y1="29885" x2="11207" y2="78448"/>
                          <a14:foregroundMark x1="16092" y1="60920" x2="55460" y2="43678"/>
                          <a14:foregroundMark x1="39943" y1="32759" x2="10920" y2="50862"/>
                          <a14:foregroundMark x1="4885" y1="27011" x2="71839" y2="29023"/>
                          <a14:foregroundMark x1="71839" y1="28736" x2="71839" y2="93391"/>
                          <a14:foregroundMark x1="71839" y1="92816" x2="52874" y2="94253"/>
                          <a14:foregroundMark x1="52874" y1="93678" x2="52874" y2="50575"/>
                          <a14:foregroundMark x1="4310" y1="93678" x2="25000" y2="94828"/>
                          <a14:foregroundMark x1="25000" y1="94540" x2="23563" y2="54598"/>
                          <a14:foregroundMark x1="89080" y1="60632" x2="78736" y2="61494"/>
                          <a14:foregroundMark x1="39655" y1="6897" x2="39080" y2="23276"/>
                        </a14:backgroundRemoval>
                      </a14:imgEffect>
                    </a14:imgLayer>
                  </a14:imgProps>
                </a:ext>
              </a:extLst>
            </a:blip>
            <a:srcRect/>
            <a:stretch>
              <a:fillRect/>
            </a:stretch>
          </p:blipFill>
          <p:spPr bwMode="auto">
            <a:xfrm>
              <a:off x="4876800" y="1135022"/>
              <a:ext cx="1715030" cy="1715030"/>
            </a:xfrm>
            <a:prstGeom prst="rect">
              <a:avLst/>
            </a:prstGeom>
            <a:noFill/>
          </p:spPr>
        </p:pic>
        <p:sp>
          <p:nvSpPr>
            <p:cNvPr id="13" name="TextBox 12"/>
            <p:cNvSpPr txBox="1"/>
            <p:nvPr/>
          </p:nvSpPr>
          <p:spPr>
            <a:xfrm>
              <a:off x="5071533" y="1912798"/>
              <a:ext cx="976165" cy="400110"/>
            </a:xfrm>
            <a:prstGeom prst="rect">
              <a:avLst/>
            </a:prstGeom>
            <a:noFill/>
          </p:spPr>
          <p:txBody>
            <a:bodyPr wrap="none" rtlCol="0">
              <a:spAutoFit/>
            </a:bodyPr>
            <a:lstStyle/>
            <a:p>
              <a:r>
                <a:rPr lang="en-US" sz="2000" b="1" dirty="0" err="1"/>
                <a:t>usb.ko</a:t>
              </a:r>
              <a:endParaRPr lang="en-US" sz="2000" b="1" dirty="0"/>
            </a:p>
          </p:txBody>
        </p:sp>
      </p:grpSp>
      <p:cxnSp>
        <p:nvCxnSpPr>
          <p:cNvPr id="15" name="Straight Arrow Connector 14"/>
          <p:cNvCxnSpPr/>
          <p:nvPr/>
        </p:nvCxnSpPr>
        <p:spPr>
          <a:xfrm flipH="1">
            <a:off x="3987800" y="1714500"/>
            <a:ext cx="8382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9519" y="1241344"/>
            <a:ext cx="2361670" cy="1446550"/>
          </a:xfrm>
          <a:prstGeom prst="rect">
            <a:avLst/>
          </a:prstGeom>
          <a:noFill/>
        </p:spPr>
        <p:txBody>
          <a:bodyPr wrap="square" rtlCol="0">
            <a:spAutoFit/>
          </a:bodyPr>
          <a:lstStyle/>
          <a:p>
            <a:pPr algn="ctr"/>
            <a:r>
              <a:rPr lang="en-US" sz="2200" dirty="0"/>
              <a:t>managing these dependencies yourself would be a pain.</a:t>
            </a:r>
            <a:endParaRPr lang="en-US" sz="2200" b="1" dirty="0"/>
          </a:p>
        </p:txBody>
      </p:sp>
      <p:sp>
        <p:nvSpPr>
          <p:cNvPr id="20" name="TextBox 19"/>
          <p:cNvSpPr txBox="1"/>
          <p:nvPr/>
        </p:nvSpPr>
        <p:spPr>
          <a:xfrm>
            <a:off x="114528" y="2997575"/>
            <a:ext cx="4533672" cy="1785104"/>
          </a:xfrm>
          <a:prstGeom prst="rect">
            <a:avLst/>
          </a:prstGeom>
          <a:noFill/>
        </p:spPr>
        <p:txBody>
          <a:bodyPr wrap="square" rtlCol="0">
            <a:spAutoFit/>
          </a:bodyPr>
          <a:lstStyle/>
          <a:p>
            <a:pPr algn="ctr"/>
            <a:r>
              <a:rPr lang="en-US" sz="2200" dirty="0"/>
              <a:t>modern OSes have an entire subsystem dedicated to tracking dependencies between modules, so that they can be loaded automatically for you.</a:t>
            </a:r>
            <a:endParaRPr lang="en-US" sz="2200" b="1" dirty="0"/>
          </a:p>
        </p:txBody>
      </p:sp>
      <p:cxnSp>
        <p:nvCxnSpPr>
          <p:cNvPr id="21" name="Straight Arrow Connector 20"/>
          <p:cNvCxnSpPr/>
          <p:nvPr/>
        </p:nvCxnSpPr>
        <p:spPr>
          <a:xfrm flipH="1" flipV="1">
            <a:off x="5574324" y="2880174"/>
            <a:ext cx="70338" cy="6096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159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E623E-153F-3944-97F1-8441168DAE77}"/>
              </a:ext>
            </a:extLst>
          </p:cNvPr>
          <p:cNvSpPr>
            <a:spLocks noGrp="1"/>
          </p:cNvSpPr>
          <p:nvPr>
            <p:ph type="title"/>
          </p:nvPr>
        </p:nvSpPr>
        <p:spPr/>
        <p:txBody>
          <a:bodyPr/>
          <a:lstStyle/>
          <a:p>
            <a:r>
              <a:rPr lang="en-US" dirty="0"/>
              <a:t>Talking to hardware</a:t>
            </a:r>
          </a:p>
        </p:txBody>
      </p:sp>
      <p:sp>
        <p:nvSpPr>
          <p:cNvPr id="3" name="Content Placeholder 2">
            <a:extLst>
              <a:ext uri="{FF2B5EF4-FFF2-40B4-BE49-F238E27FC236}">
                <a16:creationId xmlns:a16="http://schemas.microsoft.com/office/drawing/2014/main" id="{57FE5B93-CA35-2F4A-A48C-831AD6D041DD}"/>
              </a:ext>
            </a:extLst>
          </p:cNvPr>
          <p:cNvSpPr>
            <a:spLocks noGrp="1"/>
          </p:cNvSpPr>
          <p:nvPr>
            <p:ph idx="1"/>
          </p:nvPr>
        </p:nvSpPr>
        <p:spPr>
          <a:xfrm>
            <a:off x="152400" y="495301"/>
            <a:ext cx="6414295" cy="1523999"/>
          </a:xfrm>
        </p:spPr>
        <p:txBody>
          <a:bodyPr>
            <a:normAutofit/>
          </a:bodyPr>
          <a:lstStyle/>
          <a:p>
            <a:r>
              <a:rPr lang="en-US" b="1" dirty="0"/>
              <a:t>device drivers</a:t>
            </a:r>
            <a:r>
              <a:rPr lang="en-US" dirty="0"/>
              <a:t> exist to control hardware. </a:t>
            </a:r>
          </a:p>
          <a:p>
            <a:r>
              <a:rPr lang="en-US" dirty="0"/>
              <a:t>most of the hardware is connected to the CPU over a </a:t>
            </a:r>
            <a:r>
              <a:rPr lang="en-US" b="1" dirty="0"/>
              <a:t>bus </a:t>
            </a:r>
            <a:r>
              <a:rPr lang="en-US" dirty="0"/>
              <a:t>–</a:t>
            </a:r>
            <a:r>
              <a:rPr lang="en-US" b="1" dirty="0"/>
              <a:t> </a:t>
            </a:r>
            <a:r>
              <a:rPr lang="en-US" dirty="0"/>
              <a:t>a sort of tiny, fast network inside the computer. these days it’s usually PCIe.</a:t>
            </a:r>
          </a:p>
        </p:txBody>
      </p:sp>
      <p:sp>
        <p:nvSpPr>
          <p:cNvPr id="4" name="Footer Placeholder 3">
            <a:extLst>
              <a:ext uri="{FF2B5EF4-FFF2-40B4-BE49-F238E27FC236}">
                <a16:creationId xmlns:a16="http://schemas.microsoft.com/office/drawing/2014/main" id="{CB8940F8-93DE-FE47-B60A-DF401409F5B7}"/>
              </a:ext>
            </a:extLst>
          </p:cNvPr>
          <p:cNvSpPr>
            <a:spLocks noGrp="1"/>
          </p:cNvSpPr>
          <p:nvPr>
            <p:ph type="ftr" sz="quarter" idx="11"/>
          </p:nvPr>
        </p:nvSpPr>
        <p:spPr/>
        <p:txBody>
          <a:bodyPr/>
          <a:lstStyle/>
          <a:p>
            <a:r>
              <a:rPr lang="cs-CZ"/>
              <a:t>CS449</a:t>
            </a:r>
            <a:endParaRPr lang="en-US"/>
          </a:p>
        </p:txBody>
      </p:sp>
      <p:sp>
        <p:nvSpPr>
          <p:cNvPr id="5" name="Slide Number Placeholder 4">
            <a:extLst>
              <a:ext uri="{FF2B5EF4-FFF2-40B4-BE49-F238E27FC236}">
                <a16:creationId xmlns:a16="http://schemas.microsoft.com/office/drawing/2014/main" id="{30DCAA5D-CE70-8A49-9351-ADDE26722C18}"/>
              </a:ext>
            </a:extLst>
          </p:cNvPr>
          <p:cNvSpPr>
            <a:spLocks noGrp="1"/>
          </p:cNvSpPr>
          <p:nvPr>
            <p:ph type="sldNum" sz="quarter" idx="12"/>
          </p:nvPr>
        </p:nvSpPr>
        <p:spPr/>
        <p:txBody>
          <a:bodyPr/>
          <a:lstStyle/>
          <a:p>
            <a:fld id="{3552B95B-556F-44BD-91A5-D80C1B9E2BB3}" type="slidenum">
              <a:rPr lang="en-US" smtClean="0"/>
              <a:pPr/>
              <a:t>7</a:t>
            </a:fld>
            <a:endParaRPr lang="en-US"/>
          </a:p>
        </p:txBody>
      </p:sp>
      <p:sp>
        <p:nvSpPr>
          <p:cNvPr id="6" name="Octagon 5">
            <a:extLst>
              <a:ext uri="{FF2B5EF4-FFF2-40B4-BE49-F238E27FC236}">
                <a16:creationId xmlns:a16="http://schemas.microsoft.com/office/drawing/2014/main" id="{6F9CDE23-3AA3-1448-8FF1-4BC45922C130}"/>
              </a:ext>
            </a:extLst>
          </p:cNvPr>
          <p:cNvSpPr/>
          <p:nvPr/>
        </p:nvSpPr>
        <p:spPr>
          <a:xfrm>
            <a:off x="6566695" y="571500"/>
            <a:ext cx="956203" cy="956203"/>
          </a:xfrm>
          <a:prstGeom prst="octagon">
            <a:avLst>
              <a:gd name="adj" fmla="val 763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CPU</a:t>
            </a:r>
          </a:p>
        </p:txBody>
      </p:sp>
      <p:sp>
        <p:nvSpPr>
          <p:cNvPr id="7" name="Rectangle 6">
            <a:extLst>
              <a:ext uri="{FF2B5EF4-FFF2-40B4-BE49-F238E27FC236}">
                <a16:creationId xmlns:a16="http://schemas.microsoft.com/office/drawing/2014/main" id="{310AB909-4986-A94D-8B70-47129260F102}"/>
              </a:ext>
            </a:extLst>
          </p:cNvPr>
          <p:cNvSpPr/>
          <p:nvPr/>
        </p:nvSpPr>
        <p:spPr>
          <a:xfrm>
            <a:off x="8001000" y="571500"/>
            <a:ext cx="956203" cy="9562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RAM</a:t>
            </a:r>
          </a:p>
        </p:txBody>
      </p:sp>
      <p:sp>
        <p:nvSpPr>
          <p:cNvPr id="8" name="Left-Right Arrow 7">
            <a:extLst>
              <a:ext uri="{FF2B5EF4-FFF2-40B4-BE49-F238E27FC236}">
                <a16:creationId xmlns:a16="http://schemas.microsoft.com/office/drawing/2014/main" id="{B1162E3D-41AF-0848-BF03-F4627D7B613E}"/>
              </a:ext>
            </a:extLst>
          </p:cNvPr>
          <p:cNvSpPr/>
          <p:nvPr/>
        </p:nvSpPr>
        <p:spPr>
          <a:xfrm>
            <a:off x="7522898" y="876300"/>
            <a:ext cx="478102" cy="304800"/>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1937C73-FDAE-F644-81B0-241BEA1910A2}"/>
              </a:ext>
            </a:extLst>
          </p:cNvPr>
          <p:cNvCxnSpPr>
            <a:cxnSpLocks/>
          </p:cNvCxnSpPr>
          <p:nvPr/>
        </p:nvCxnSpPr>
        <p:spPr>
          <a:xfrm>
            <a:off x="7049730" y="1527703"/>
            <a:ext cx="0" cy="2701397"/>
          </a:xfrm>
          <a:prstGeom prst="line">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BC34CA1-C918-6D40-ABC6-CF8F976325F4}"/>
              </a:ext>
            </a:extLst>
          </p:cNvPr>
          <p:cNvSpPr/>
          <p:nvPr/>
        </p:nvSpPr>
        <p:spPr>
          <a:xfrm>
            <a:off x="7554257" y="1812131"/>
            <a:ext cx="1402946" cy="5677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Storage</a:t>
            </a:r>
          </a:p>
        </p:txBody>
      </p:sp>
      <p:sp>
        <p:nvSpPr>
          <p:cNvPr id="12" name="Rectangle 11">
            <a:extLst>
              <a:ext uri="{FF2B5EF4-FFF2-40B4-BE49-F238E27FC236}">
                <a16:creationId xmlns:a16="http://schemas.microsoft.com/office/drawing/2014/main" id="{37756CCF-45BD-5548-90AA-58A9B80B28F2}"/>
              </a:ext>
            </a:extLst>
          </p:cNvPr>
          <p:cNvSpPr/>
          <p:nvPr/>
        </p:nvSpPr>
        <p:spPr>
          <a:xfrm>
            <a:off x="7772399" y="2815829"/>
            <a:ext cx="1184804" cy="6282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USB</a:t>
            </a:r>
          </a:p>
        </p:txBody>
      </p:sp>
      <p:sp>
        <p:nvSpPr>
          <p:cNvPr id="13" name="Rectangle 12">
            <a:extLst>
              <a:ext uri="{FF2B5EF4-FFF2-40B4-BE49-F238E27FC236}">
                <a16:creationId xmlns:a16="http://schemas.microsoft.com/office/drawing/2014/main" id="{0F20AAB1-CF6D-964D-94A4-9A95949CDCBD}"/>
              </a:ext>
            </a:extLst>
          </p:cNvPr>
          <p:cNvSpPr/>
          <p:nvPr/>
        </p:nvSpPr>
        <p:spPr>
          <a:xfrm>
            <a:off x="7772399" y="3880017"/>
            <a:ext cx="1184803" cy="596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GPU</a:t>
            </a:r>
          </a:p>
        </p:txBody>
      </p:sp>
      <p:cxnSp>
        <p:nvCxnSpPr>
          <p:cNvPr id="15" name="Straight Connector 14">
            <a:extLst>
              <a:ext uri="{FF2B5EF4-FFF2-40B4-BE49-F238E27FC236}">
                <a16:creationId xmlns:a16="http://schemas.microsoft.com/office/drawing/2014/main" id="{78C1FBAA-9428-4748-BBB9-61D44817E507}"/>
              </a:ext>
            </a:extLst>
          </p:cNvPr>
          <p:cNvCxnSpPr>
            <a:cxnSpLocks/>
            <a:stCxn id="11" idx="1"/>
          </p:cNvCxnSpPr>
          <p:nvPr/>
        </p:nvCxnSpPr>
        <p:spPr>
          <a:xfrm flipH="1" flipV="1">
            <a:off x="7049731" y="2095500"/>
            <a:ext cx="504526" cy="530"/>
          </a:xfrm>
          <a:prstGeom prst="line">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7B8DC61-E240-DD44-8253-1E5D5F062F13}"/>
              </a:ext>
            </a:extLst>
          </p:cNvPr>
          <p:cNvCxnSpPr>
            <a:cxnSpLocks/>
            <a:stCxn id="12" idx="1"/>
          </p:cNvCxnSpPr>
          <p:nvPr/>
        </p:nvCxnSpPr>
        <p:spPr>
          <a:xfrm flipH="1">
            <a:off x="7049730" y="3129973"/>
            <a:ext cx="722669" cy="0"/>
          </a:xfrm>
          <a:prstGeom prst="line">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1C076EF-4DE6-4D45-89E5-DE6828E4DC44}"/>
              </a:ext>
            </a:extLst>
          </p:cNvPr>
          <p:cNvCxnSpPr>
            <a:cxnSpLocks/>
          </p:cNvCxnSpPr>
          <p:nvPr/>
        </p:nvCxnSpPr>
        <p:spPr>
          <a:xfrm flipH="1">
            <a:off x="7049730" y="4198002"/>
            <a:ext cx="722669" cy="0"/>
          </a:xfrm>
          <a:prstGeom prst="line">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F061A98-F59C-D84D-968B-118FE66DAB38}"/>
              </a:ext>
            </a:extLst>
          </p:cNvPr>
          <p:cNvSpPr txBox="1"/>
          <p:nvPr/>
        </p:nvSpPr>
        <p:spPr>
          <a:xfrm>
            <a:off x="381000" y="2472779"/>
            <a:ext cx="5067067" cy="769441"/>
          </a:xfrm>
          <a:prstGeom prst="rect">
            <a:avLst/>
          </a:prstGeom>
          <a:noFill/>
        </p:spPr>
        <p:txBody>
          <a:bodyPr wrap="square" rtlCol="0">
            <a:spAutoFit/>
          </a:bodyPr>
          <a:lstStyle/>
          <a:p>
            <a:pPr algn="ctr"/>
            <a:r>
              <a:rPr lang="en-US" sz="2200" dirty="0"/>
              <a:t>talking to hardware basically means sending commands over the bus.</a:t>
            </a:r>
            <a:endParaRPr lang="en-US" sz="2200" b="1" dirty="0"/>
          </a:p>
        </p:txBody>
      </p:sp>
      <p:sp>
        <p:nvSpPr>
          <p:cNvPr id="25" name="TextBox 24">
            <a:extLst>
              <a:ext uri="{FF2B5EF4-FFF2-40B4-BE49-F238E27FC236}">
                <a16:creationId xmlns:a16="http://schemas.microsoft.com/office/drawing/2014/main" id="{C93F4E97-5E33-5B47-8762-392C0B2559F2}"/>
              </a:ext>
            </a:extLst>
          </p:cNvPr>
          <p:cNvSpPr txBox="1"/>
          <p:nvPr/>
        </p:nvSpPr>
        <p:spPr>
          <a:xfrm>
            <a:off x="1995356" y="3644004"/>
            <a:ext cx="4581207" cy="1107996"/>
          </a:xfrm>
          <a:prstGeom prst="rect">
            <a:avLst/>
          </a:prstGeom>
          <a:noFill/>
        </p:spPr>
        <p:txBody>
          <a:bodyPr wrap="square" rtlCol="0">
            <a:spAutoFit/>
          </a:bodyPr>
          <a:lstStyle/>
          <a:p>
            <a:pPr algn="ctr"/>
            <a:r>
              <a:rPr lang="en-US" sz="2200" dirty="0"/>
              <a:t>which commands make the hardware perform which functions is entirely up to the manufacturer!</a:t>
            </a:r>
            <a:endParaRPr lang="en-US" sz="2200" b="1" dirty="0"/>
          </a:p>
        </p:txBody>
      </p:sp>
    </p:spTree>
    <p:extLst>
      <p:ext uri="{BB962C8B-B14F-4D97-AF65-F5344CB8AC3E}">
        <p14:creationId xmlns:p14="http://schemas.microsoft.com/office/powerpoint/2010/main" val="5955065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5"/>
                                        </p:tgtEl>
                                        <p:attrNameLst>
                                          <p:attrName>style.visibility</p:attrName>
                                        </p:attrNameLst>
                                      </p:cBhvr>
                                      <p:to>
                                        <p:strVal val="visible"/>
                                      </p:to>
                                    </p:set>
                                  </p:childTnLst>
                                </p:cTn>
                              </p:par>
                              <p:par>
                                <p:cTn id="10" presetID="1" presetClass="entr" presetSubtype="0" fill="hold" grpId="0" nodeType="withEffect">
                                  <p:stCondLst>
                                    <p:cond delay="500"/>
                                  </p:stCondLst>
                                  <p:childTnLst>
                                    <p:set>
                                      <p:cBhvr>
                                        <p:cTn id="11" dur="1" fill="hold">
                                          <p:stCondLst>
                                            <p:cond delay="0"/>
                                          </p:stCondLst>
                                        </p:cTn>
                                        <p:tgtEl>
                                          <p:spTgt spid="11"/>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nodeType="afterEffect">
                                  <p:stCondLst>
                                    <p:cond delay="50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500"/>
                                  </p:stCondLst>
                                  <p:childTnLst>
                                    <p:set>
                                      <p:cBhvr>
                                        <p:cTn id="16" dur="1" fill="hold">
                                          <p:stCondLst>
                                            <p:cond delay="0"/>
                                          </p:stCondLst>
                                        </p:cTn>
                                        <p:tgtEl>
                                          <p:spTgt spid="12"/>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nodeType="afterEffect">
                                  <p:stCondLst>
                                    <p:cond delay="500"/>
                                  </p:stCondLst>
                                  <p:childTnLst>
                                    <p:set>
                                      <p:cBhvr>
                                        <p:cTn id="19" dur="1" fill="hold">
                                          <p:stCondLst>
                                            <p:cond delay="0"/>
                                          </p:stCondLst>
                                        </p:cTn>
                                        <p:tgtEl>
                                          <p:spTgt spid="23"/>
                                        </p:tgtEl>
                                        <p:attrNameLst>
                                          <p:attrName>style.visibility</p:attrName>
                                        </p:attrNameLst>
                                      </p:cBhvr>
                                      <p:to>
                                        <p:strVal val="visible"/>
                                      </p:to>
                                    </p:set>
                                  </p:childTnLst>
                                </p:cTn>
                              </p:par>
                              <p:par>
                                <p:cTn id="20" presetID="1" presetClass="entr" presetSubtype="0" fill="hold" grpId="0" nodeType="withEffect">
                                  <p:stCondLst>
                                    <p:cond delay="50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Excuse me</a:t>
            </a:r>
            <a:r>
              <a:rPr lang="mr-IN" dirty="0"/>
              <a:t>…</a:t>
            </a:r>
            <a:endParaRPr lang="en-US" dirty="0"/>
          </a:p>
        </p:txBody>
      </p:sp>
      <p:sp>
        <p:nvSpPr>
          <p:cNvPr id="3" name="Content Placeholder 2"/>
          <p:cNvSpPr>
            <a:spLocks noGrp="1"/>
          </p:cNvSpPr>
          <p:nvPr>
            <p:ph idx="1"/>
          </p:nvPr>
        </p:nvSpPr>
        <p:spPr>
          <a:xfrm>
            <a:off x="152400" y="495301"/>
            <a:ext cx="8991600" cy="533399"/>
          </a:xfrm>
        </p:spPr>
        <p:txBody>
          <a:bodyPr/>
          <a:lstStyle/>
          <a:p>
            <a:r>
              <a:rPr lang="en-US" dirty="0"/>
              <a:t>sometimes, the hardware does the talking.</a:t>
            </a:r>
          </a:p>
        </p:txBody>
      </p:sp>
      <p:sp>
        <p:nvSpPr>
          <p:cNvPr id="4" name="Footer Placeholder 3"/>
          <p:cNvSpPr>
            <a:spLocks noGrp="1"/>
          </p:cNvSpPr>
          <p:nvPr>
            <p:ph type="ftr" sz="quarter" idx="11"/>
          </p:nvPr>
        </p:nvSpPr>
        <p:spPr/>
        <p:txBody>
          <a:bodyPr/>
          <a:lstStyle/>
          <a:p>
            <a:r>
              <a:rPr lang="cs-CZ"/>
              <a:t>CS449</a:t>
            </a:r>
            <a:endParaRPr lang="en-US"/>
          </a:p>
        </p:txBody>
      </p:sp>
      <p:sp>
        <p:nvSpPr>
          <p:cNvPr id="5" name="Slide Number Placeholder 4"/>
          <p:cNvSpPr>
            <a:spLocks noGrp="1"/>
          </p:cNvSpPr>
          <p:nvPr>
            <p:ph type="sldNum" sz="quarter" idx="12"/>
          </p:nvPr>
        </p:nvSpPr>
        <p:spPr/>
        <p:txBody>
          <a:bodyPr/>
          <a:lstStyle/>
          <a:p>
            <a:fld id="{3552B95B-556F-44BD-91A5-D80C1B9E2BB3}" type="slidenum">
              <a:rPr lang="en-US" smtClean="0"/>
              <a:pPr/>
              <a:t>8</a:t>
            </a:fld>
            <a:endParaRPr lang="en-US"/>
          </a:p>
        </p:txBody>
      </p:sp>
      <p:sp>
        <p:nvSpPr>
          <p:cNvPr id="6" name="Octagon 5"/>
          <p:cNvSpPr/>
          <p:nvPr/>
        </p:nvSpPr>
        <p:spPr>
          <a:xfrm>
            <a:off x="3141133" y="1825097"/>
            <a:ext cx="1600200" cy="1600200"/>
          </a:xfrm>
          <a:prstGeom prst="octagon">
            <a:avLst>
              <a:gd name="adj" fmla="val 763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CPU</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00" y="3141903"/>
            <a:ext cx="1752600" cy="1199569"/>
          </a:xfrm>
          <a:prstGeom prst="rect">
            <a:avLst/>
          </a:prstGeom>
        </p:spPr>
      </p:pic>
      <p:grpSp>
        <p:nvGrpSpPr>
          <p:cNvPr id="19" name="Group 18"/>
          <p:cNvGrpSpPr/>
          <p:nvPr/>
        </p:nvGrpSpPr>
        <p:grpSpPr>
          <a:xfrm>
            <a:off x="4804499" y="1550730"/>
            <a:ext cx="1121834" cy="1965746"/>
            <a:chOff x="4974166" y="1166223"/>
            <a:chExt cx="1447800" cy="2536923"/>
          </a:xfrm>
        </p:grpSpPr>
        <p:sp>
          <p:nvSpPr>
            <p:cNvPr id="8" name="Rectangle 7"/>
            <p:cNvSpPr/>
            <p:nvPr/>
          </p:nvSpPr>
          <p:spPr>
            <a:xfrm>
              <a:off x="4974166" y="2941146"/>
              <a:ext cx="1447800" cy="7620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800" b="1" dirty="0"/>
                <a:t>Code</a:t>
              </a:r>
            </a:p>
          </p:txBody>
        </p:sp>
        <p:sp>
          <p:nvSpPr>
            <p:cNvPr id="9" name="Rectangle 8"/>
            <p:cNvSpPr/>
            <p:nvPr/>
          </p:nvSpPr>
          <p:spPr>
            <a:xfrm>
              <a:off x="4974166" y="1571666"/>
              <a:ext cx="1447800" cy="13694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b="1" dirty="0"/>
                <a:t>Memory</a:t>
              </a:r>
            </a:p>
          </p:txBody>
        </p:sp>
        <p:sp>
          <p:nvSpPr>
            <p:cNvPr id="10" name="TextBox 9"/>
            <p:cNvSpPr txBox="1"/>
            <p:nvPr/>
          </p:nvSpPr>
          <p:spPr>
            <a:xfrm>
              <a:off x="4974166" y="1166223"/>
              <a:ext cx="1447800" cy="436926"/>
            </a:xfrm>
            <a:prstGeom prst="rect">
              <a:avLst/>
            </a:prstGeom>
            <a:noFill/>
          </p:spPr>
          <p:txBody>
            <a:bodyPr wrap="square" rtlCol="0">
              <a:spAutoFit/>
            </a:bodyPr>
            <a:lstStyle/>
            <a:p>
              <a:pPr algn="ctr"/>
              <a:r>
                <a:rPr lang="en-US" sz="1600" b="1" dirty="0"/>
                <a:t>Process</a:t>
              </a:r>
            </a:p>
          </p:txBody>
        </p:sp>
      </p:grpSp>
      <p:sp>
        <p:nvSpPr>
          <p:cNvPr id="11" name="Rectangular Callout 10"/>
          <p:cNvSpPr/>
          <p:nvPr/>
        </p:nvSpPr>
        <p:spPr>
          <a:xfrm>
            <a:off x="397933" y="1246126"/>
            <a:ext cx="2438400" cy="658874"/>
          </a:xfrm>
          <a:prstGeom prst="wedgeRectCallout">
            <a:avLst>
              <a:gd name="adj1" fmla="val 75347"/>
              <a:gd name="adj2" fmla="val 7021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chemeClr val="tx1"/>
                </a:solidFill>
              </a:rPr>
              <a:t>doot</a:t>
            </a:r>
            <a:r>
              <a:rPr lang="en-US" sz="1800" b="1" dirty="0">
                <a:solidFill>
                  <a:schemeClr val="tx1"/>
                </a:solidFill>
              </a:rPr>
              <a:t> </a:t>
            </a:r>
            <a:r>
              <a:rPr lang="en-US" sz="1800" b="1" dirty="0" err="1">
                <a:solidFill>
                  <a:schemeClr val="tx1"/>
                </a:solidFill>
              </a:rPr>
              <a:t>doot</a:t>
            </a:r>
            <a:r>
              <a:rPr lang="en-US" sz="1800" b="1" dirty="0">
                <a:solidFill>
                  <a:schemeClr val="tx1"/>
                </a:solidFill>
              </a:rPr>
              <a:t> doo, running a process</a:t>
            </a:r>
            <a:r>
              <a:rPr lang="mr-IN" sz="1800" b="1" dirty="0">
                <a:solidFill>
                  <a:schemeClr val="tx1"/>
                </a:solidFill>
              </a:rPr>
              <a:t>…</a:t>
            </a:r>
            <a:endParaRPr lang="en-US" sz="1800" b="1" dirty="0">
              <a:solidFill>
                <a:schemeClr val="tx1"/>
              </a:solidFill>
            </a:endParaRPr>
          </a:p>
        </p:txBody>
      </p:sp>
      <p:sp>
        <p:nvSpPr>
          <p:cNvPr id="12" name="Rectangular Callout 11"/>
          <p:cNvSpPr/>
          <p:nvPr/>
        </p:nvSpPr>
        <p:spPr>
          <a:xfrm>
            <a:off x="228600" y="2135773"/>
            <a:ext cx="2438400" cy="959871"/>
          </a:xfrm>
          <a:prstGeom prst="wedgeRectCallout">
            <a:avLst>
              <a:gd name="adj1" fmla="val -4861"/>
              <a:gd name="adj2" fmla="val 10636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rgbClr val="0070C0"/>
                </a:solidFill>
              </a:rPr>
              <a:t>aaaa</a:t>
            </a:r>
            <a:r>
              <a:rPr lang="en-US" sz="1800" b="1" dirty="0">
                <a:solidFill>
                  <a:srgbClr val="0070C0"/>
                </a:solidFill>
              </a:rPr>
              <a:t> a packet of data came in!!! HANDLE IT NOW!!!</a:t>
            </a:r>
          </a:p>
        </p:txBody>
      </p:sp>
      <p:sp>
        <p:nvSpPr>
          <p:cNvPr id="13" name="Rectangular Callout 12"/>
          <p:cNvSpPr/>
          <p:nvPr/>
        </p:nvSpPr>
        <p:spPr>
          <a:xfrm>
            <a:off x="2636308" y="3587631"/>
            <a:ext cx="1885950" cy="762000"/>
          </a:xfrm>
          <a:prstGeom prst="wedgeRectCallout">
            <a:avLst>
              <a:gd name="adj1" fmla="val 8680"/>
              <a:gd name="adj2" fmla="val -1101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OOP </a:t>
            </a:r>
            <a:r>
              <a:rPr lang="en-US" sz="1800" b="1" dirty="0" err="1">
                <a:solidFill>
                  <a:schemeClr val="tx1"/>
                </a:solidFill>
              </a:rPr>
              <a:t>nvm</a:t>
            </a:r>
            <a:r>
              <a:rPr lang="en-US" sz="1800" b="1" dirty="0">
                <a:solidFill>
                  <a:schemeClr val="tx1"/>
                </a:solidFill>
              </a:rPr>
              <a:t>, hey network </a:t>
            </a:r>
            <a:r>
              <a:rPr lang="en-US" sz="1800" b="1" dirty="0" err="1">
                <a:solidFill>
                  <a:schemeClr val="tx1"/>
                </a:solidFill>
              </a:rPr>
              <a:t>driv</a:t>
            </a:r>
            <a:r>
              <a:rPr lang="en-US" sz="1800" b="1" dirty="0">
                <a:solidFill>
                  <a:schemeClr val="tx1"/>
                </a:solidFill>
              </a:rPr>
              <a:t>--</a:t>
            </a:r>
          </a:p>
        </p:txBody>
      </p:sp>
      <p:pic>
        <p:nvPicPr>
          <p:cNvPr id="16" name="Picture 15" descr="Image result for puzzle piece symbol"/>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437" b="100000" l="0" r="100000">
                        <a14:foregroundMark x1="54598" y1="98276" x2="62644" y2="98563"/>
                        <a14:foregroundMark x1="35632" y1="57471" x2="52874" y2="61782"/>
                        <a14:foregroundMark x1="16954" y1="41667" x2="50000" y2="41954"/>
                        <a14:foregroundMark x1="5747" y1="29885" x2="11207" y2="78448"/>
                        <a14:foregroundMark x1="16092" y1="60920" x2="55460" y2="43678"/>
                        <a14:foregroundMark x1="39943" y1="32759" x2="10920" y2="50862"/>
                        <a14:foregroundMark x1="4885" y1="27011" x2="71839" y2="29023"/>
                        <a14:foregroundMark x1="71839" y1="28736" x2="71839" y2="93391"/>
                        <a14:foregroundMark x1="71839" y1="92816" x2="52874" y2="94253"/>
                        <a14:foregroundMark x1="52874" y1="93678" x2="52874" y2="50575"/>
                        <a14:foregroundMark x1="4310" y1="93678" x2="25000" y2="94828"/>
                        <a14:foregroundMark x1="25000" y1="94540" x2="23563" y2="54598"/>
                        <a14:foregroundMark x1="89080" y1="60632" x2="78736" y2="61494"/>
                        <a14:foregroundMark x1="39655" y1="6897" x2="39080" y2="23276"/>
                      </a14:backgroundRemoval>
                    </a14:imgEffect>
                  </a14:imgLayer>
                </a14:imgProps>
              </a:ext>
            </a:extLst>
          </a:blip>
          <a:srcRect/>
          <a:stretch>
            <a:fillRect/>
          </a:stretch>
        </p:blipFill>
        <p:spPr bwMode="auto">
          <a:xfrm rot="953269">
            <a:off x="4509608" y="5750508"/>
            <a:ext cx="1267447" cy="1267447"/>
          </a:xfrm>
          <a:prstGeom prst="rect">
            <a:avLst/>
          </a:prstGeom>
          <a:noFill/>
        </p:spPr>
      </p:pic>
      <p:sp>
        <p:nvSpPr>
          <p:cNvPr id="15" name="Rectangular Callout 14"/>
          <p:cNvSpPr/>
          <p:nvPr/>
        </p:nvSpPr>
        <p:spPr>
          <a:xfrm>
            <a:off x="2667001" y="4435085"/>
            <a:ext cx="1933574" cy="424923"/>
          </a:xfrm>
          <a:prstGeom prst="wedgeRectCallout">
            <a:avLst>
              <a:gd name="adj1" fmla="val 67204"/>
              <a:gd name="adj2" fmla="val -459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0000"/>
                </a:solidFill>
              </a:rPr>
              <a:t>already on </a:t>
            </a:r>
            <a:r>
              <a:rPr lang="en-US" sz="1800" b="1" dirty="0" err="1">
                <a:solidFill>
                  <a:srgbClr val="FF0000"/>
                </a:solidFill>
              </a:rPr>
              <a:t>itttt</a:t>
            </a:r>
            <a:endParaRPr lang="en-US" sz="1800" b="1" dirty="0">
              <a:solidFill>
                <a:srgbClr val="FF0000"/>
              </a:solidFill>
            </a:endParaRPr>
          </a:p>
        </p:txBody>
      </p:sp>
      <p:sp>
        <p:nvSpPr>
          <p:cNvPr id="17" name="TextBox 16"/>
          <p:cNvSpPr txBox="1"/>
          <p:nvPr/>
        </p:nvSpPr>
        <p:spPr>
          <a:xfrm>
            <a:off x="6553199" y="1009339"/>
            <a:ext cx="2509081" cy="769441"/>
          </a:xfrm>
          <a:prstGeom prst="rect">
            <a:avLst/>
          </a:prstGeom>
          <a:noFill/>
        </p:spPr>
        <p:txBody>
          <a:bodyPr wrap="square" rtlCol="0">
            <a:spAutoFit/>
          </a:bodyPr>
          <a:lstStyle/>
          <a:p>
            <a:pPr algn="ctr"/>
            <a:r>
              <a:rPr lang="en-US" sz="2200" dirty="0"/>
              <a:t>this is a </a:t>
            </a:r>
            <a:r>
              <a:rPr lang="en-US" sz="2200" b="1" dirty="0"/>
              <a:t>hardware interrupt.</a:t>
            </a:r>
            <a:endParaRPr lang="en-US" sz="2200" dirty="0"/>
          </a:p>
        </p:txBody>
      </p:sp>
      <p:sp>
        <p:nvSpPr>
          <p:cNvPr id="18" name="TextBox 17"/>
          <p:cNvSpPr txBox="1"/>
          <p:nvPr/>
        </p:nvSpPr>
        <p:spPr>
          <a:xfrm>
            <a:off x="6553199" y="1886056"/>
            <a:ext cx="2411711" cy="1446550"/>
          </a:xfrm>
          <a:prstGeom prst="rect">
            <a:avLst/>
          </a:prstGeom>
          <a:noFill/>
        </p:spPr>
        <p:txBody>
          <a:bodyPr wrap="square" rtlCol="0">
            <a:spAutoFit/>
          </a:bodyPr>
          <a:lstStyle/>
          <a:p>
            <a:pPr algn="ctr"/>
            <a:r>
              <a:rPr lang="en-US" sz="2200" dirty="0"/>
              <a:t>they're used for very low-latency asynchronous notifications.</a:t>
            </a:r>
          </a:p>
        </p:txBody>
      </p:sp>
      <p:sp>
        <p:nvSpPr>
          <p:cNvPr id="20" name="TextBox 19"/>
          <p:cNvSpPr txBox="1"/>
          <p:nvPr/>
        </p:nvSpPr>
        <p:spPr>
          <a:xfrm>
            <a:off x="6553199" y="3439882"/>
            <a:ext cx="2411711" cy="1107996"/>
          </a:xfrm>
          <a:prstGeom prst="rect">
            <a:avLst/>
          </a:prstGeom>
          <a:noFill/>
        </p:spPr>
        <p:txBody>
          <a:bodyPr wrap="square" rtlCol="0">
            <a:spAutoFit/>
          </a:bodyPr>
          <a:lstStyle/>
          <a:p>
            <a:pPr algn="ctr"/>
            <a:r>
              <a:rPr lang="en-US" sz="2200" dirty="0"/>
              <a:t>they can </a:t>
            </a:r>
            <a:r>
              <a:rPr lang="en-US" sz="2200" i="1" dirty="0"/>
              <a:t>only</a:t>
            </a:r>
            <a:r>
              <a:rPr lang="en-US" sz="2200" dirty="0"/>
              <a:t> be handled in kernel mode.</a:t>
            </a:r>
          </a:p>
        </p:txBody>
      </p:sp>
    </p:spTree>
    <p:extLst>
      <p:ext uri="{BB962C8B-B14F-4D97-AF65-F5344CB8AC3E}">
        <p14:creationId xmlns:p14="http://schemas.microsoft.com/office/powerpoint/2010/main" val="8820194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nodeType="clickEffect">
                                  <p:stCondLst>
                                    <p:cond delay="0"/>
                                  </p:stCondLst>
                                  <p:childTnLst>
                                    <p:animMotion origin="layout" path="M 0 -4.44444E-6 L 0 -0.25 " pathEditMode="relative" rAng="0" ptsTypes="AA">
                                      <p:cBhvr>
                                        <p:cTn id="18" dur="250" fill="hold"/>
                                        <p:tgtEl>
                                          <p:spTgt spid="16"/>
                                        </p:tgtEl>
                                        <p:attrNameLst>
                                          <p:attrName>ppt_x</p:attrName>
                                          <p:attrName>ppt_y</p:attrName>
                                        </p:attrNameLst>
                                      </p:cBhvr>
                                      <p:rCtr x="0" y="-12500"/>
                                    </p:animMotion>
                                  </p:childTnLst>
                                </p:cTn>
                              </p:par>
                            </p:childTnLst>
                          </p:cTn>
                        </p:par>
                        <p:par>
                          <p:cTn id="19" fill="hold">
                            <p:stCondLst>
                              <p:cond delay="250"/>
                            </p:stCondLst>
                            <p:childTnLst>
                              <p:par>
                                <p:cTn id="20" presetID="1"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7" grpId="0"/>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89B36-B812-0140-B48A-BBE5926F8C42}"/>
              </a:ext>
            </a:extLst>
          </p:cNvPr>
          <p:cNvSpPr>
            <a:spLocks noGrp="1"/>
          </p:cNvSpPr>
          <p:nvPr>
            <p:ph type="title"/>
          </p:nvPr>
        </p:nvSpPr>
        <p:spPr/>
        <p:txBody>
          <a:bodyPr/>
          <a:lstStyle/>
          <a:p>
            <a:r>
              <a:rPr lang="en-US" dirty="0"/>
              <a:t>Or maybe there </a:t>
            </a:r>
            <a:r>
              <a:rPr lang="en-US" i="1" dirty="0"/>
              <a:t>is</a:t>
            </a:r>
            <a:r>
              <a:rPr lang="en-US" dirty="0"/>
              <a:t> no hardware… </a:t>
            </a:r>
            <a:r>
              <a:rPr lang="en-US" sz="2000" dirty="0"/>
              <a:t>(slightly animated)</a:t>
            </a:r>
            <a:endParaRPr lang="en-US" dirty="0"/>
          </a:p>
        </p:txBody>
      </p:sp>
      <p:sp>
        <p:nvSpPr>
          <p:cNvPr id="3" name="Content Placeholder 2">
            <a:extLst>
              <a:ext uri="{FF2B5EF4-FFF2-40B4-BE49-F238E27FC236}">
                <a16:creationId xmlns:a16="http://schemas.microsoft.com/office/drawing/2014/main" id="{4EFFADEE-2EE7-524B-96C7-977B1FC57D74}"/>
              </a:ext>
            </a:extLst>
          </p:cNvPr>
          <p:cNvSpPr>
            <a:spLocks noGrp="1"/>
          </p:cNvSpPr>
          <p:nvPr>
            <p:ph idx="1"/>
          </p:nvPr>
        </p:nvSpPr>
        <p:spPr>
          <a:xfrm>
            <a:off x="152400" y="495301"/>
            <a:ext cx="8991600" cy="1523999"/>
          </a:xfrm>
        </p:spPr>
        <p:txBody>
          <a:bodyPr/>
          <a:lstStyle/>
          <a:p>
            <a:r>
              <a:rPr lang="en-US" dirty="0"/>
              <a:t>some kernel modules just exist to give user-mode processes limited access to features that can only be done in kernel mode.</a:t>
            </a:r>
          </a:p>
          <a:p>
            <a:r>
              <a:rPr lang="en-US" dirty="0"/>
              <a:t>processes </a:t>
            </a:r>
            <a:r>
              <a:rPr lang="en-US" b="1" dirty="0"/>
              <a:t>can’t</a:t>
            </a:r>
            <a:r>
              <a:rPr lang="en-US" dirty="0"/>
              <a:t> see each others’ memory, but they </a:t>
            </a:r>
            <a:r>
              <a:rPr lang="en-US" i="1" dirty="0"/>
              <a:t>can</a:t>
            </a:r>
            <a:r>
              <a:rPr lang="en-US" dirty="0"/>
              <a:t> ask a kernel module to </a:t>
            </a:r>
            <a:r>
              <a:rPr lang="en-US" b="1" dirty="0"/>
              <a:t>send data to another process</a:t>
            </a:r>
            <a:r>
              <a:rPr lang="en-US" dirty="0"/>
              <a:t> in a controlled way.</a:t>
            </a:r>
          </a:p>
        </p:txBody>
      </p:sp>
      <p:sp>
        <p:nvSpPr>
          <p:cNvPr id="4" name="Footer Placeholder 3">
            <a:extLst>
              <a:ext uri="{FF2B5EF4-FFF2-40B4-BE49-F238E27FC236}">
                <a16:creationId xmlns:a16="http://schemas.microsoft.com/office/drawing/2014/main" id="{9658514F-773C-AB4A-AD98-1155D377173B}"/>
              </a:ext>
            </a:extLst>
          </p:cNvPr>
          <p:cNvSpPr>
            <a:spLocks noGrp="1"/>
          </p:cNvSpPr>
          <p:nvPr>
            <p:ph type="ftr" sz="quarter" idx="11"/>
          </p:nvPr>
        </p:nvSpPr>
        <p:spPr/>
        <p:txBody>
          <a:bodyPr/>
          <a:lstStyle/>
          <a:p>
            <a:r>
              <a:rPr lang="cs-CZ"/>
              <a:t>CS449</a:t>
            </a:r>
            <a:endParaRPr lang="en-US"/>
          </a:p>
        </p:txBody>
      </p:sp>
      <p:sp>
        <p:nvSpPr>
          <p:cNvPr id="5" name="Slide Number Placeholder 4">
            <a:extLst>
              <a:ext uri="{FF2B5EF4-FFF2-40B4-BE49-F238E27FC236}">
                <a16:creationId xmlns:a16="http://schemas.microsoft.com/office/drawing/2014/main" id="{3679167C-3AC1-A04C-9129-9055543D75E1}"/>
              </a:ext>
            </a:extLst>
          </p:cNvPr>
          <p:cNvSpPr>
            <a:spLocks noGrp="1"/>
          </p:cNvSpPr>
          <p:nvPr>
            <p:ph type="sldNum" sz="quarter" idx="12"/>
          </p:nvPr>
        </p:nvSpPr>
        <p:spPr/>
        <p:txBody>
          <a:bodyPr/>
          <a:lstStyle/>
          <a:p>
            <a:fld id="{3552B95B-556F-44BD-91A5-D80C1B9E2BB3}" type="slidenum">
              <a:rPr lang="en-US" smtClean="0"/>
              <a:pPr/>
              <a:t>9</a:t>
            </a:fld>
            <a:endParaRPr lang="en-US"/>
          </a:p>
        </p:txBody>
      </p:sp>
      <p:grpSp>
        <p:nvGrpSpPr>
          <p:cNvPr id="8" name="Group 7">
            <a:extLst>
              <a:ext uri="{FF2B5EF4-FFF2-40B4-BE49-F238E27FC236}">
                <a16:creationId xmlns:a16="http://schemas.microsoft.com/office/drawing/2014/main" id="{2E9F9952-8193-A44A-8096-8B5A2868A829}"/>
              </a:ext>
            </a:extLst>
          </p:cNvPr>
          <p:cNvGrpSpPr/>
          <p:nvPr/>
        </p:nvGrpSpPr>
        <p:grpSpPr>
          <a:xfrm>
            <a:off x="1143000" y="1942569"/>
            <a:ext cx="1224883" cy="2146315"/>
            <a:chOff x="4495800" y="1619190"/>
            <a:chExt cx="1752600" cy="2536923"/>
          </a:xfrm>
        </p:grpSpPr>
        <p:sp>
          <p:nvSpPr>
            <p:cNvPr id="12" name="Rectangle 11">
              <a:extLst>
                <a:ext uri="{FF2B5EF4-FFF2-40B4-BE49-F238E27FC236}">
                  <a16:creationId xmlns:a16="http://schemas.microsoft.com/office/drawing/2014/main" id="{5FCA7ABF-96FD-D949-9075-3A8874616FDD}"/>
                </a:ext>
              </a:extLst>
            </p:cNvPr>
            <p:cNvSpPr/>
            <p:nvPr/>
          </p:nvSpPr>
          <p:spPr>
            <a:xfrm>
              <a:off x="4495800" y="3394113"/>
              <a:ext cx="1752600" cy="7620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t>Code</a:t>
              </a:r>
            </a:p>
          </p:txBody>
        </p:sp>
        <p:sp>
          <p:nvSpPr>
            <p:cNvPr id="13" name="Rectangle 12">
              <a:extLst>
                <a:ext uri="{FF2B5EF4-FFF2-40B4-BE49-F238E27FC236}">
                  <a16:creationId xmlns:a16="http://schemas.microsoft.com/office/drawing/2014/main" id="{1DC36BC4-B19D-E141-A712-7F373A2C9E8A}"/>
                </a:ext>
              </a:extLst>
            </p:cNvPr>
            <p:cNvSpPr/>
            <p:nvPr/>
          </p:nvSpPr>
          <p:spPr>
            <a:xfrm>
              <a:off x="4495800" y="2024633"/>
              <a:ext cx="1752600" cy="13694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t>Memory</a:t>
              </a:r>
            </a:p>
          </p:txBody>
        </p:sp>
        <p:sp>
          <p:nvSpPr>
            <p:cNvPr id="14" name="TextBox 13">
              <a:extLst>
                <a:ext uri="{FF2B5EF4-FFF2-40B4-BE49-F238E27FC236}">
                  <a16:creationId xmlns:a16="http://schemas.microsoft.com/office/drawing/2014/main" id="{BC76AD77-C96D-0443-B9E3-64DEB7DAA7A2}"/>
                </a:ext>
              </a:extLst>
            </p:cNvPr>
            <p:cNvSpPr txBox="1"/>
            <p:nvPr/>
          </p:nvSpPr>
          <p:spPr>
            <a:xfrm>
              <a:off x="4495800" y="1619190"/>
              <a:ext cx="1752600" cy="369332"/>
            </a:xfrm>
            <a:prstGeom prst="rect">
              <a:avLst/>
            </a:prstGeom>
            <a:noFill/>
            <a:ln>
              <a:noFill/>
            </a:ln>
          </p:spPr>
          <p:txBody>
            <a:bodyPr wrap="square" rtlCol="0">
              <a:spAutoFit/>
            </a:bodyPr>
            <a:lstStyle/>
            <a:p>
              <a:pPr algn="ctr"/>
              <a:r>
                <a:rPr lang="en-US" sz="1800" b="1" dirty="0"/>
                <a:t>Process 1</a:t>
              </a:r>
            </a:p>
          </p:txBody>
        </p:sp>
      </p:grpSp>
      <p:grpSp>
        <p:nvGrpSpPr>
          <p:cNvPr id="16" name="Group 15">
            <a:extLst>
              <a:ext uri="{FF2B5EF4-FFF2-40B4-BE49-F238E27FC236}">
                <a16:creationId xmlns:a16="http://schemas.microsoft.com/office/drawing/2014/main" id="{B0F970B7-5150-E244-8E47-CCC09BD9A2FE}"/>
              </a:ext>
            </a:extLst>
          </p:cNvPr>
          <p:cNvGrpSpPr/>
          <p:nvPr/>
        </p:nvGrpSpPr>
        <p:grpSpPr>
          <a:xfrm>
            <a:off x="3086100" y="1942569"/>
            <a:ext cx="1224883" cy="2146315"/>
            <a:chOff x="4495800" y="1619190"/>
            <a:chExt cx="1752600" cy="2536923"/>
          </a:xfrm>
        </p:grpSpPr>
        <p:sp>
          <p:nvSpPr>
            <p:cNvPr id="20" name="Rectangle 19">
              <a:extLst>
                <a:ext uri="{FF2B5EF4-FFF2-40B4-BE49-F238E27FC236}">
                  <a16:creationId xmlns:a16="http://schemas.microsoft.com/office/drawing/2014/main" id="{171812CC-6B5E-2F4A-AD2B-CCA489D05DF2}"/>
                </a:ext>
              </a:extLst>
            </p:cNvPr>
            <p:cNvSpPr/>
            <p:nvPr/>
          </p:nvSpPr>
          <p:spPr>
            <a:xfrm>
              <a:off x="4495800" y="3394113"/>
              <a:ext cx="1752600" cy="7620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t>Code</a:t>
              </a:r>
            </a:p>
          </p:txBody>
        </p:sp>
        <p:sp>
          <p:nvSpPr>
            <p:cNvPr id="21" name="Rectangle 20">
              <a:extLst>
                <a:ext uri="{FF2B5EF4-FFF2-40B4-BE49-F238E27FC236}">
                  <a16:creationId xmlns:a16="http://schemas.microsoft.com/office/drawing/2014/main" id="{7A7596C9-6909-A246-B17C-AF9657C20493}"/>
                </a:ext>
              </a:extLst>
            </p:cNvPr>
            <p:cNvSpPr/>
            <p:nvPr/>
          </p:nvSpPr>
          <p:spPr>
            <a:xfrm>
              <a:off x="4495800" y="2024633"/>
              <a:ext cx="1752600" cy="13694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t>Memory</a:t>
              </a:r>
            </a:p>
          </p:txBody>
        </p:sp>
        <p:sp>
          <p:nvSpPr>
            <p:cNvPr id="22" name="TextBox 21">
              <a:extLst>
                <a:ext uri="{FF2B5EF4-FFF2-40B4-BE49-F238E27FC236}">
                  <a16:creationId xmlns:a16="http://schemas.microsoft.com/office/drawing/2014/main" id="{F2CDE45D-335E-6047-B5AF-4DE3C05E60D4}"/>
                </a:ext>
              </a:extLst>
            </p:cNvPr>
            <p:cNvSpPr txBox="1"/>
            <p:nvPr/>
          </p:nvSpPr>
          <p:spPr>
            <a:xfrm>
              <a:off x="4495800" y="1619190"/>
              <a:ext cx="1752600" cy="369332"/>
            </a:xfrm>
            <a:prstGeom prst="rect">
              <a:avLst/>
            </a:prstGeom>
            <a:noFill/>
            <a:ln>
              <a:noFill/>
            </a:ln>
          </p:spPr>
          <p:txBody>
            <a:bodyPr wrap="square" rtlCol="0">
              <a:spAutoFit/>
            </a:bodyPr>
            <a:lstStyle/>
            <a:p>
              <a:pPr algn="ctr"/>
              <a:r>
                <a:rPr lang="en-US" sz="1800" b="1" dirty="0"/>
                <a:t>Process 2</a:t>
              </a:r>
            </a:p>
          </p:txBody>
        </p:sp>
      </p:grpSp>
      <p:sp>
        <p:nvSpPr>
          <p:cNvPr id="23" name="TextBox 22">
            <a:extLst>
              <a:ext uri="{FF2B5EF4-FFF2-40B4-BE49-F238E27FC236}">
                <a16:creationId xmlns:a16="http://schemas.microsoft.com/office/drawing/2014/main" id="{6F9D0478-E2D7-BD40-9768-FC6CDCB87DC0}"/>
              </a:ext>
            </a:extLst>
          </p:cNvPr>
          <p:cNvSpPr txBox="1"/>
          <p:nvPr/>
        </p:nvSpPr>
        <p:spPr>
          <a:xfrm>
            <a:off x="5029200" y="2568223"/>
            <a:ext cx="3590882" cy="1446550"/>
          </a:xfrm>
          <a:prstGeom prst="rect">
            <a:avLst/>
          </a:prstGeom>
          <a:noFill/>
        </p:spPr>
        <p:txBody>
          <a:bodyPr wrap="square" rtlCol="0">
            <a:spAutoFit/>
          </a:bodyPr>
          <a:lstStyle/>
          <a:p>
            <a:pPr algn="ctr"/>
            <a:r>
              <a:rPr lang="en-US" sz="2200" dirty="0"/>
              <a:t>this is called </a:t>
            </a:r>
            <a:r>
              <a:rPr lang="en-US" sz="2200" b="1" dirty="0" err="1"/>
              <a:t>interprocess</a:t>
            </a:r>
            <a:r>
              <a:rPr lang="en-US" sz="2200" b="1" dirty="0"/>
              <a:t> communication (IPC) </a:t>
            </a:r>
            <a:r>
              <a:rPr lang="en-US" sz="2200" dirty="0"/>
              <a:t>and is something we’ll talk about more later!</a:t>
            </a:r>
          </a:p>
        </p:txBody>
      </p:sp>
      <p:grpSp>
        <p:nvGrpSpPr>
          <p:cNvPr id="31" name="Group 30">
            <a:extLst>
              <a:ext uri="{FF2B5EF4-FFF2-40B4-BE49-F238E27FC236}">
                <a16:creationId xmlns:a16="http://schemas.microsoft.com/office/drawing/2014/main" id="{3A8D871A-DD44-0F45-9A72-C6CC038B3DFA}"/>
              </a:ext>
            </a:extLst>
          </p:cNvPr>
          <p:cNvGrpSpPr/>
          <p:nvPr/>
        </p:nvGrpSpPr>
        <p:grpSpPr>
          <a:xfrm>
            <a:off x="838200" y="4146529"/>
            <a:ext cx="3733800" cy="1340514"/>
            <a:chOff x="628650" y="4146529"/>
            <a:chExt cx="3733800" cy="1340514"/>
          </a:xfrm>
        </p:grpSpPr>
        <p:grpSp>
          <p:nvGrpSpPr>
            <p:cNvPr id="25" name="Group 24">
              <a:extLst>
                <a:ext uri="{FF2B5EF4-FFF2-40B4-BE49-F238E27FC236}">
                  <a16:creationId xmlns:a16="http://schemas.microsoft.com/office/drawing/2014/main" id="{EFEA8B72-9897-944F-8B6D-C6D6A7346318}"/>
                </a:ext>
              </a:extLst>
            </p:cNvPr>
            <p:cNvGrpSpPr/>
            <p:nvPr/>
          </p:nvGrpSpPr>
          <p:grpSpPr>
            <a:xfrm>
              <a:off x="628650" y="4146529"/>
              <a:ext cx="3733800" cy="1340514"/>
              <a:chOff x="-152400" y="2095500"/>
              <a:chExt cx="3733800" cy="2438400"/>
            </a:xfrm>
          </p:grpSpPr>
          <p:sp>
            <p:nvSpPr>
              <p:cNvPr id="26" name="Rectangle 25">
                <a:extLst>
                  <a:ext uri="{FF2B5EF4-FFF2-40B4-BE49-F238E27FC236}">
                    <a16:creationId xmlns:a16="http://schemas.microsoft.com/office/drawing/2014/main" id="{30C8CAF0-A3A2-F848-8D37-EE996EA28B1D}"/>
                  </a:ext>
                </a:extLst>
              </p:cNvPr>
              <p:cNvSpPr/>
              <p:nvPr/>
            </p:nvSpPr>
            <p:spPr>
              <a:xfrm>
                <a:off x="-152400" y="2095500"/>
                <a:ext cx="3733800" cy="24384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US" sz="2500" b="1" dirty="0">
                  <a:solidFill>
                    <a:schemeClr val="tx1"/>
                  </a:solidFill>
                </a:endParaRPr>
              </a:p>
            </p:txBody>
          </p:sp>
          <p:sp>
            <p:nvSpPr>
              <p:cNvPr id="27" name="Rectangle 26">
                <a:extLst>
                  <a:ext uri="{FF2B5EF4-FFF2-40B4-BE49-F238E27FC236}">
                    <a16:creationId xmlns:a16="http://schemas.microsoft.com/office/drawing/2014/main" id="{A894E329-CF94-6840-AE4C-AE565C2FB788}"/>
                  </a:ext>
                </a:extLst>
              </p:cNvPr>
              <p:cNvSpPr/>
              <p:nvPr/>
            </p:nvSpPr>
            <p:spPr>
              <a:xfrm>
                <a:off x="916027" y="2661521"/>
                <a:ext cx="1659012" cy="1507727"/>
              </a:xfrm>
              <a:prstGeom prst="rect">
                <a:avLst/>
              </a:prstGeom>
              <a:solidFill>
                <a:schemeClr val="bg2"/>
              </a:solidFill>
              <a:ln>
                <a:solidFill>
                  <a:schemeClr val="tx1"/>
                </a:solidFill>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b="1" dirty="0">
                  <a:solidFill>
                    <a:schemeClr val="tx1"/>
                  </a:solidFill>
                </a:endParaRPr>
              </a:p>
            </p:txBody>
          </p:sp>
        </p:grpSp>
        <p:grpSp>
          <p:nvGrpSpPr>
            <p:cNvPr id="30" name="Group 29">
              <a:extLst>
                <a:ext uri="{FF2B5EF4-FFF2-40B4-BE49-F238E27FC236}">
                  <a16:creationId xmlns:a16="http://schemas.microsoft.com/office/drawing/2014/main" id="{D8ECED91-A72E-3E4C-A960-BCB3C90BF4B5}"/>
                </a:ext>
              </a:extLst>
            </p:cNvPr>
            <p:cNvGrpSpPr/>
            <p:nvPr/>
          </p:nvGrpSpPr>
          <p:grpSpPr>
            <a:xfrm>
              <a:off x="2170497" y="4491137"/>
              <a:ext cx="801303" cy="762000"/>
              <a:chOff x="2170497" y="4491137"/>
              <a:chExt cx="801303" cy="762000"/>
            </a:xfrm>
          </p:grpSpPr>
          <p:pic>
            <p:nvPicPr>
              <p:cNvPr id="28" name="Picture 27" descr="Image result for puzzle piece symbol">
                <a:extLst>
                  <a:ext uri="{FF2B5EF4-FFF2-40B4-BE49-F238E27FC236}">
                    <a16:creationId xmlns:a16="http://schemas.microsoft.com/office/drawing/2014/main" id="{181FAFC8-2EF3-8945-87BD-1C62777E059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437" b="100000" l="0" r="100000">
                            <a14:foregroundMark x1="54598" y1="98276" x2="62644" y2="98563"/>
                            <a14:foregroundMark x1="35632" y1="57471" x2="52874" y2="61782"/>
                            <a14:foregroundMark x1="16954" y1="41667" x2="50000" y2="41954"/>
                            <a14:foregroundMark x1="5747" y1="29885" x2="11207" y2="78448"/>
                            <a14:foregroundMark x1="16092" y1="60920" x2="55460" y2="43678"/>
                            <a14:foregroundMark x1="39943" y1="32759" x2="10920" y2="50862"/>
                            <a14:foregroundMark x1="4885" y1="27011" x2="71839" y2="29023"/>
                            <a14:foregroundMark x1="71839" y1="28736" x2="71839" y2="93391"/>
                            <a14:foregroundMark x1="71839" y1="92816" x2="52874" y2="94253"/>
                            <a14:foregroundMark x1="52874" y1="93678" x2="52874" y2="50575"/>
                            <a14:foregroundMark x1="4310" y1="93678" x2="25000" y2="94828"/>
                            <a14:foregroundMark x1="25000" y1="94540" x2="23563" y2="54598"/>
                            <a14:foregroundMark x1="89080" y1="60632" x2="78736" y2="61494"/>
                            <a14:foregroundMark x1="39655" y1="6897" x2="39080" y2="23276"/>
                          </a14:backgroundRemoval>
                        </a14:imgEffect>
                      </a14:imgLayer>
                    </a14:imgProps>
                  </a:ext>
                </a:extLst>
              </a:blip>
              <a:srcRect/>
              <a:stretch>
                <a:fillRect/>
              </a:stretch>
            </p:blipFill>
            <p:spPr bwMode="auto">
              <a:xfrm>
                <a:off x="2209800" y="4491137"/>
                <a:ext cx="762000" cy="762000"/>
              </a:xfrm>
              <a:prstGeom prst="rect">
                <a:avLst/>
              </a:prstGeom>
              <a:noFill/>
            </p:spPr>
          </p:pic>
          <p:sp>
            <p:nvSpPr>
              <p:cNvPr id="29" name="TextBox 28">
                <a:extLst>
                  <a:ext uri="{FF2B5EF4-FFF2-40B4-BE49-F238E27FC236}">
                    <a16:creationId xmlns:a16="http://schemas.microsoft.com/office/drawing/2014/main" id="{8CBE3B33-0699-954E-BB3F-26D096BC7758}"/>
                  </a:ext>
                </a:extLst>
              </p:cNvPr>
              <p:cNvSpPr txBox="1"/>
              <p:nvPr/>
            </p:nvSpPr>
            <p:spPr>
              <a:xfrm>
                <a:off x="2170497" y="4771323"/>
                <a:ext cx="691856" cy="308418"/>
              </a:xfrm>
              <a:prstGeom prst="rect">
                <a:avLst/>
              </a:prstGeom>
              <a:noFill/>
            </p:spPr>
            <p:txBody>
              <a:bodyPr wrap="none" rtlCol="0">
                <a:spAutoFit/>
              </a:bodyPr>
              <a:lstStyle/>
              <a:p>
                <a:r>
                  <a:rPr lang="en-US" b="1" dirty="0" err="1"/>
                  <a:t>ipc.ko</a:t>
                </a:r>
                <a:endParaRPr lang="en-US" b="1" dirty="0"/>
              </a:p>
            </p:txBody>
          </p:sp>
        </p:grpSp>
      </p:grpSp>
      <p:pic>
        <p:nvPicPr>
          <p:cNvPr id="24" name="Picture 2" descr="mage result for android cat emoji">
            <a:extLst>
              <a:ext uri="{FF2B5EF4-FFF2-40B4-BE49-F238E27FC236}">
                <a16:creationId xmlns:a16="http://schemas.microsoft.com/office/drawing/2014/main" id="{ABBFBD4E-4813-4848-A202-EBEBFAF3B1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0877" y="2896282"/>
            <a:ext cx="572287" cy="57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9098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55556E-7 3.33333E-6 L 0.08333 0.29 " pathEditMode="relative" rAng="0" ptsTypes="AA">
                                      <p:cBhvr>
                                        <p:cTn id="6" dur="300" fill="hold"/>
                                        <p:tgtEl>
                                          <p:spTgt spid="24"/>
                                        </p:tgtEl>
                                        <p:attrNameLst>
                                          <p:attrName>ppt_x</p:attrName>
                                          <p:attrName>ppt_y</p:attrName>
                                        </p:attrNameLst>
                                      </p:cBhvr>
                                      <p:rCtr x="4167" y="1450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8333 0.29 L 0.21736 -0.00334 " pathEditMode="relative" rAng="0" ptsTypes="AA">
                                      <p:cBhvr>
                                        <p:cTn id="10" dur="300" fill="hold"/>
                                        <p:tgtEl>
                                          <p:spTgt spid="24"/>
                                        </p:tgtEl>
                                        <p:attrNameLst>
                                          <p:attrName>ppt_x</p:attrName>
                                          <p:attrName>ppt_y</p:attrName>
                                        </p:attrNameLst>
                                      </p:cBhvr>
                                      <p:rCtr x="6701" y="-14667"/>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heme/theme1.xml><?xml version="1.0" encoding="utf-8"?>
<a:theme xmlns:a="http://schemas.openxmlformats.org/drawingml/2006/main" name="1_02 - C - Basics">
  <a:themeElements>
    <a:clrScheme name="Custom 2">
      <a:dk1>
        <a:srgbClr val="000000"/>
      </a:dk1>
      <a:lt1>
        <a:srgbClr val="FFFFFF"/>
      </a:lt1>
      <a:dk2>
        <a:srgbClr val="3B481E"/>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Segoe WP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lides_fall_2017" id="{93D034CE-FEB5-4D4D-96F7-6B7F8A5EB99A}" vid="{194AE869-5029-ED49-81EA-C574BDDBE6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02 - C - Basics</Template>
  <TotalTime>16639</TotalTime>
  <Words>1869</Words>
  <Application>Microsoft Macintosh PowerPoint</Application>
  <PresentationFormat>On-screen Show (16:10)</PresentationFormat>
  <Paragraphs>288</Paragraphs>
  <Slides>22</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Consolas</vt:lpstr>
      <vt:lpstr>Courier New</vt:lpstr>
      <vt:lpstr>Segoe UI</vt:lpstr>
      <vt:lpstr>Segoe WP Semibold</vt:lpstr>
      <vt:lpstr>Trebuchet MS</vt:lpstr>
      <vt:lpstr>Wingdings</vt:lpstr>
      <vt:lpstr>1_02 - C - Basics</vt:lpstr>
      <vt:lpstr>Kernel –  Device Drivers (part 2)</vt:lpstr>
      <vt:lpstr>Class announcements</vt:lpstr>
      <vt:lpstr>How the kernel is extended</vt:lpstr>
      <vt:lpstr>Like user mode programs, but not</vt:lpstr>
      <vt:lpstr>The kernel module lifecycle</vt:lpstr>
      <vt:lpstr>Module dependencies</vt:lpstr>
      <vt:lpstr>Talking to hardware</vt:lpstr>
      <vt:lpstr>Excuse me…</vt:lpstr>
      <vt:lpstr>Or maybe there is no hardware… (slightly animated)</vt:lpstr>
      <vt:lpstr>User-mode Drivers</vt:lpstr>
      <vt:lpstr>Wait, what?</vt:lpstr>
      <vt:lpstr>Privileges</vt:lpstr>
      <vt:lpstr>How user-mode drivers work (animated)</vt:lpstr>
      <vt:lpstr>Why would we do this?</vt:lpstr>
      <vt:lpstr>But of course there are downsides</vt:lpstr>
      <vt:lpstr>Hello, world!</vt:lpstr>
      <vt:lpstr>The great journey</vt:lpstr>
      <vt:lpstr>Hatching the egg</vt:lpstr>
      <vt:lpstr>In its lane, thriving, moisturized,</vt:lpstr>
      <vt:lpstr>Descending the stairs</vt:lpstr>
      <vt:lpstr>Handling the syscall</vt:lpstr>
      <vt:lpstr>This is systems.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 Basics</dc:title>
  <dc:creator>me</dc:creator>
  <cp:lastModifiedBy>Billingsley, Jarrett F</cp:lastModifiedBy>
  <cp:revision>569</cp:revision>
  <cp:lastPrinted>2018-11-04T06:03:28Z</cp:lastPrinted>
  <dcterms:created xsi:type="dcterms:W3CDTF">2017-01-24T02:14:22Z</dcterms:created>
  <dcterms:modified xsi:type="dcterms:W3CDTF">2024-03-28T03:09:45Z</dcterms:modified>
</cp:coreProperties>
</file>